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9" r:id="rId7"/>
    <p:sldId id="261" r:id="rId8"/>
    <p:sldId id="262" r:id="rId9"/>
    <p:sldId id="263" r:id="rId10"/>
    <p:sldId id="264" r:id="rId11"/>
    <p:sldId id="276" r:id="rId12"/>
    <p:sldId id="277" r:id="rId13"/>
    <p:sldId id="278" r:id="rId14"/>
    <p:sldId id="265" r:id="rId15"/>
    <p:sldId id="266" r:id="rId16"/>
    <p:sldId id="280" r:id="rId17"/>
    <p:sldId id="267" r:id="rId18"/>
    <p:sldId id="268" r:id="rId19"/>
    <p:sldId id="269" r:id="rId20"/>
    <p:sldId id="270" r:id="rId21"/>
    <p:sldId id="271" r:id="rId22"/>
    <p:sldId id="272" r:id="rId23"/>
    <p:sldId id="273" r:id="rId24"/>
    <p:sldId id="274" r:id="rId25"/>
    <p:sldId id="275" r:id="rId26"/>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fld id="{3CFF136A-40B9-4C87-BF8D-40E99E61781D}" type="datetimeFigureOut">
              <a:rPr lang="de-AT" smtClean="0"/>
              <a:t>11.03.2025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410361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3CFF136A-40B9-4C87-BF8D-40E99E61781D}" type="datetimeFigureOut">
              <a:rPr lang="de-AT" smtClean="0"/>
              <a:t>11.03.2025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127511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3CFF136A-40B9-4C87-BF8D-40E99E61781D}" type="datetimeFigureOut">
              <a:rPr lang="de-AT" smtClean="0"/>
              <a:t>11.03.2025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294316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3CFF136A-40B9-4C87-BF8D-40E99E61781D}" type="datetimeFigureOut">
              <a:rPr lang="de-AT" smtClean="0"/>
              <a:t>11.03.2025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7716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3CFF136A-40B9-4C87-BF8D-40E99E61781D}" type="datetimeFigureOut">
              <a:rPr lang="de-AT" smtClean="0"/>
              <a:t>11.03.2025</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1512585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fld id="{3CFF136A-40B9-4C87-BF8D-40E99E61781D}" type="datetimeFigureOut">
              <a:rPr lang="de-AT" smtClean="0"/>
              <a:t>11.03.2025</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344003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fld id="{3CFF136A-40B9-4C87-BF8D-40E99E61781D}" type="datetimeFigureOut">
              <a:rPr lang="de-AT" smtClean="0"/>
              <a:t>11.03.2025</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1530923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fld id="{3CFF136A-40B9-4C87-BF8D-40E99E61781D}" type="datetimeFigureOut">
              <a:rPr lang="de-AT" smtClean="0"/>
              <a:t>11.03.2025</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408777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CFF136A-40B9-4C87-BF8D-40E99E61781D}" type="datetimeFigureOut">
              <a:rPr lang="de-AT" smtClean="0"/>
              <a:t>11.03.2025</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375626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3CFF136A-40B9-4C87-BF8D-40E99E61781D}" type="datetimeFigureOut">
              <a:rPr lang="de-AT" smtClean="0"/>
              <a:t>11.03.2025</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120285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3CFF136A-40B9-4C87-BF8D-40E99E61781D}" type="datetimeFigureOut">
              <a:rPr lang="de-AT" smtClean="0"/>
              <a:t>11.03.2025</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5F0EA9D-DFED-4516-82DF-7F629F07DBBC}" type="slidenum">
              <a:rPr lang="de-AT" smtClean="0"/>
              <a:t>‹Nr.›</a:t>
            </a:fld>
            <a:endParaRPr lang="de-AT"/>
          </a:p>
        </p:txBody>
      </p:sp>
    </p:spTree>
    <p:extLst>
      <p:ext uri="{BB962C8B-B14F-4D97-AF65-F5344CB8AC3E}">
        <p14:creationId xmlns:p14="http://schemas.microsoft.com/office/powerpoint/2010/main" val="3744250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AT"/>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F136A-40B9-4C87-BF8D-40E99E61781D}" type="datetimeFigureOut">
              <a:rPr lang="de-AT" smtClean="0"/>
              <a:t>11.03.2025</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F0EA9D-DFED-4516-82DF-7F629F07DBBC}" type="slidenum">
              <a:rPr lang="de-AT" smtClean="0"/>
              <a:t>‹Nr.›</a:t>
            </a:fld>
            <a:endParaRPr lang="de-AT"/>
          </a:p>
        </p:txBody>
      </p:sp>
    </p:spTree>
    <p:extLst>
      <p:ext uri="{BB962C8B-B14F-4D97-AF65-F5344CB8AC3E}">
        <p14:creationId xmlns:p14="http://schemas.microsoft.com/office/powerpoint/2010/main" val="1645381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onitoringbericht2024.digitalbarrierefrei.at/glossar/vereinfachte-checks-websites-2" TargetMode="External"/><Relationship Id="rId2" Type="http://schemas.openxmlformats.org/officeDocument/2006/relationships/hyperlink" Target="https://monitoringbericht2024.digitalbarrierefrei.at/glossar/eingehende-checks-websites-oder-apps-2" TargetMode="External"/><Relationship Id="rId1" Type="http://schemas.openxmlformats.org/officeDocument/2006/relationships/slideLayout" Target="../slideLayouts/slideLayout2.xml"/><Relationship Id="rId4" Type="http://schemas.openxmlformats.org/officeDocument/2006/relationships/hyperlink" Target="https://monitoringbericht2024.digitalbarrierefrei.a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digitalbarrierefrei.at/de/umsetzen/barrierefreiheitserklaeru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is.bka.gv.a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gleichbehandlung.ktn.gv.at/Begriffserkl%c3%a4runge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digitalbarrierefrei.a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leichbehandlung.ktn.gv.at/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Gemeinde-Stammtisch </a:t>
            </a:r>
            <a:r>
              <a:rPr lang="de-DE" dirty="0" err="1" smtClean="0"/>
              <a:t>Webwerk</a:t>
            </a:r>
            <a:endParaRPr lang="de-AT" dirty="0"/>
          </a:p>
        </p:txBody>
      </p:sp>
      <p:sp>
        <p:nvSpPr>
          <p:cNvPr id="3" name="Untertitel 2"/>
          <p:cNvSpPr>
            <a:spLocks noGrp="1"/>
          </p:cNvSpPr>
          <p:nvPr>
            <p:ph type="subTitle" idx="1"/>
          </p:nvPr>
        </p:nvSpPr>
        <p:spPr/>
        <p:txBody>
          <a:bodyPr/>
          <a:lstStyle/>
          <a:p>
            <a:r>
              <a:rPr lang="de-DE" dirty="0" smtClean="0"/>
              <a:t>11.03. und 12.03.2025</a:t>
            </a:r>
            <a:endParaRPr lang="de-AT" dirty="0"/>
          </a:p>
        </p:txBody>
      </p:sp>
    </p:spTree>
    <p:extLst>
      <p:ext uri="{BB962C8B-B14F-4D97-AF65-F5344CB8AC3E}">
        <p14:creationId xmlns:p14="http://schemas.microsoft.com/office/powerpoint/2010/main" val="1212665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am häufigsten nicht erfüllten WCAG-Kriterien bei Websites &amp; Apps</a:t>
            </a:r>
            <a:endParaRPr lang="de-AT" dirty="0"/>
          </a:p>
        </p:txBody>
      </p:sp>
      <p:sp>
        <p:nvSpPr>
          <p:cNvPr id="3" name="Inhaltsplatzhalter 2"/>
          <p:cNvSpPr>
            <a:spLocks noGrp="1"/>
          </p:cNvSpPr>
          <p:nvPr>
            <p:ph idx="1"/>
          </p:nvPr>
        </p:nvSpPr>
        <p:spPr/>
        <p:txBody>
          <a:bodyPr>
            <a:normAutofit fontScale="92500"/>
          </a:bodyPr>
          <a:lstStyle/>
          <a:p>
            <a:r>
              <a:rPr lang="de-AT" b="1" dirty="0"/>
              <a:t>Statusmeldungen</a:t>
            </a:r>
            <a:r>
              <a:rPr lang="de-AT" dirty="0"/>
              <a:t>(WCAG-Kriterium 4.1.3)</a:t>
            </a:r>
          </a:p>
          <a:p>
            <a:r>
              <a:rPr lang="de-AT" dirty="0"/>
              <a:t>In erster Linie richtet sich dieses Kriterium an blinde und sehbehinderte </a:t>
            </a:r>
            <a:r>
              <a:rPr lang="de-AT" dirty="0" err="1"/>
              <a:t>Nutzer:innen</a:t>
            </a:r>
            <a:r>
              <a:rPr lang="de-AT" dirty="0"/>
              <a:t>, die assistierende Technologien (</a:t>
            </a:r>
            <a:r>
              <a:rPr lang="de-AT" dirty="0" err="1"/>
              <a:t>Screenreader</a:t>
            </a:r>
            <a:r>
              <a:rPr lang="de-AT" dirty="0"/>
              <a:t>) verwenden. Über Statusmeldungen können sie über Änderungen informiert werden, die sonst nur visuell kommuniziert werden würden.</a:t>
            </a:r>
          </a:p>
          <a:p>
            <a:r>
              <a:rPr lang="de-AT" b="1" dirty="0"/>
              <a:t> </a:t>
            </a:r>
            <a:endParaRPr lang="de-AT" dirty="0"/>
          </a:p>
          <a:p>
            <a:r>
              <a:rPr lang="de-AT" b="1" dirty="0"/>
              <a:t>Fokus sichtbar </a:t>
            </a:r>
            <a:r>
              <a:rPr lang="de-AT" dirty="0"/>
              <a:t>(WCAG-Kriterium 2.4.7)</a:t>
            </a:r>
          </a:p>
          <a:p>
            <a:r>
              <a:rPr lang="de-AT" dirty="0"/>
              <a:t>Wenn </a:t>
            </a:r>
            <a:r>
              <a:rPr lang="de-AT" dirty="0" err="1"/>
              <a:t>Nutzer:innen</a:t>
            </a:r>
            <a:r>
              <a:rPr lang="de-AT" dirty="0"/>
              <a:t> eine Website oder App mit der Tastatur nutzen, dann muss der Tastaturfokus sichtbar sein – also, welches Element gerade ausgewählt ist.</a:t>
            </a:r>
          </a:p>
          <a:p>
            <a:endParaRPr lang="de-AT" dirty="0"/>
          </a:p>
        </p:txBody>
      </p:sp>
    </p:spTree>
    <p:extLst>
      <p:ext uri="{BB962C8B-B14F-4D97-AF65-F5344CB8AC3E}">
        <p14:creationId xmlns:p14="http://schemas.microsoft.com/office/powerpoint/2010/main" val="3643273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Bericht zu Österreichs digitaler Barrierefreiheit 2024</a:t>
            </a:r>
            <a:endParaRPr lang="de-AT" dirty="0"/>
          </a:p>
        </p:txBody>
      </p:sp>
      <p:sp>
        <p:nvSpPr>
          <p:cNvPr id="3" name="Inhaltsplatzhalter 2"/>
          <p:cNvSpPr>
            <a:spLocks noGrp="1"/>
          </p:cNvSpPr>
          <p:nvPr>
            <p:ph idx="1"/>
          </p:nvPr>
        </p:nvSpPr>
        <p:spPr/>
        <p:txBody>
          <a:bodyPr/>
          <a:lstStyle/>
          <a:p>
            <a:r>
              <a:rPr lang="de-AT" dirty="0"/>
              <a:t>Am 18.12.2024 wurde der zweite </a:t>
            </a:r>
            <a:r>
              <a:rPr lang="de-AT" dirty="0" err="1"/>
              <a:t>Monitoringbericht</a:t>
            </a:r>
            <a:r>
              <a:rPr lang="de-AT" dirty="0"/>
              <a:t> über die digitalen Auftritte öffentlicher Stellen in Österreich an die zuständigen Stellen der Europäischen Kommission übermittelt. </a:t>
            </a:r>
            <a:endParaRPr lang="de-AT" dirty="0" smtClean="0"/>
          </a:p>
          <a:p>
            <a:r>
              <a:rPr lang="de-AT" dirty="0" smtClean="0"/>
              <a:t>Der </a:t>
            </a:r>
            <a:r>
              <a:rPr lang="de-AT" dirty="0"/>
              <a:t>Bericht wurde gemäß den Vorgaben der EU-Richtlinie über den barrierefreien Zugang zu den Websites und mobilen Anwendungen öffentlicher Stellen von der Österreichischen Forschungsförderungsgesellschaft (FFG) im Auftrag des Bundes erstellt. </a:t>
            </a:r>
            <a:endParaRPr lang="de-AT" dirty="0" smtClean="0"/>
          </a:p>
          <a:p>
            <a:r>
              <a:rPr lang="de-AT" dirty="0" smtClean="0"/>
              <a:t>Er </a:t>
            </a:r>
            <a:r>
              <a:rPr lang="de-AT" dirty="0"/>
              <a:t>enthält die Ergebnisse des in der Richtlinie vorgesehenen Monitorings für den Zeitraum 2022-2024.</a:t>
            </a:r>
          </a:p>
          <a:p>
            <a:endParaRPr lang="de-AT" dirty="0"/>
          </a:p>
        </p:txBody>
      </p:sp>
    </p:spTree>
    <p:extLst>
      <p:ext uri="{BB962C8B-B14F-4D97-AF65-F5344CB8AC3E}">
        <p14:creationId xmlns:p14="http://schemas.microsoft.com/office/powerpoint/2010/main" val="1470117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Monitoring-Bericht </a:t>
            </a:r>
            <a:r>
              <a:rPr lang="de-DE" dirty="0" smtClean="0"/>
              <a:t>Österreich 2022-2024</a:t>
            </a:r>
            <a:endParaRPr lang="de-AT" dirty="0"/>
          </a:p>
        </p:txBody>
      </p:sp>
      <p:sp>
        <p:nvSpPr>
          <p:cNvPr id="3" name="Inhaltsplatzhalter 2"/>
          <p:cNvSpPr>
            <a:spLocks noGrp="1"/>
          </p:cNvSpPr>
          <p:nvPr>
            <p:ph idx="1"/>
          </p:nvPr>
        </p:nvSpPr>
        <p:spPr/>
        <p:txBody>
          <a:bodyPr>
            <a:normAutofit fontScale="55000" lnSpcReduction="20000"/>
          </a:bodyPr>
          <a:lstStyle/>
          <a:p>
            <a:r>
              <a:rPr lang="de-AT" dirty="0" err="1"/>
              <a:t>Monitoringzeitraum</a:t>
            </a:r>
            <a:r>
              <a:rPr lang="de-AT" dirty="0"/>
              <a:t> 2022:</a:t>
            </a:r>
          </a:p>
          <a:p>
            <a:pPr lvl="0"/>
            <a:r>
              <a:rPr lang="de-AT" dirty="0"/>
              <a:t>23 </a:t>
            </a:r>
            <a:r>
              <a:rPr lang="de-AT" dirty="0">
                <a:hlinkClick r:id="rId2" tooltip="eingehende Checks - Begriff im Glossar nachschlagen"/>
              </a:rPr>
              <a:t>eingehende Checks</a:t>
            </a:r>
            <a:r>
              <a:rPr lang="de-AT" dirty="0"/>
              <a:t> von Websites</a:t>
            </a:r>
          </a:p>
          <a:p>
            <a:pPr lvl="0"/>
            <a:r>
              <a:rPr lang="de-AT" dirty="0"/>
              <a:t>253 </a:t>
            </a:r>
            <a:r>
              <a:rPr lang="de-AT" dirty="0">
                <a:hlinkClick r:id="rId3" tooltip="vereinfachte Checks - Begriff im Glossar nachschlagen"/>
              </a:rPr>
              <a:t>vereinfachte Checks</a:t>
            </a:r>
            <a:r>
              <a:rPr lang="de-AT" dirty="0"/>
              <a:t> von Websites</a:t>
            </a:r>
          </a:p>
          <a:p>
            <a:pPr lvl="0"/>
            <a:r>
              <a:rPr lang="de-AT" dirty="0"/>
              <a:t>17 </a:t>
            </a:r>
            <a:r>
              <a:rPr lang="de-AT" dirty="0">
                <a:hlinkClick r:id="rId2" tooltip="eingehende Checks - Begriff im Glossar nachschlagen"/>
              </a:rPr>
              <a:t>eingehende Checks</a:t>
            </a:r>
            <a:r>
              <a:rPr lang="de-AT" dirty="0"/>
              <a:t> von Apps</a:t>
            </a:r>
          </a:p>
          <a:p>
            <a:endParaRPr lang="de-AT" dirty="0" smtClean="0"/>
          </a:p>
          <a:p>
            <a:r>
              <a:rPr lang="de-AT" dirty="0" err="1" smtClean="0"/>
              <a:t>Monitoringzeitraum</a:t>
            </a:r>
            <a:r>
              <a:rPr lang="de-AT" dirty="0" smtClean="0"/>
              <a:t> </a:t>
            </a:r>
            <a:r>
              <a:rPr lang="de-AT" dirty="0"/>
              <a:t>2023:</a:t>
            </a:r>
          </a:p>
          <a:p>
            <a:pPr lvl="0"/>
            <a:r>
              <a:rPr lang="de-AT" dirty="0"/>
              <a:t>23 </a:t>
            </a:r>
            <a:r>
              <a:rPr lang="de-AT" dirty="0">
                <a:hlinkClick r:id="rId2" tooltip="eingehende Checks - Begriff im Glossar nachschlagen"/>
              </a:rPr>
              <a:t>eingehende Checks</a:t>
            </a:r>
            <a:r>
              <a:rPr lang="de-AT" dirty="0"/>
              <a:t> von Websites</a:t>
            </a:r>
          </a:p>
          <a:p>
            <a:pPr lvl="0"/>
            <a:r>
              <a:rPr lang="de-AT" dirty="0"/>
              <a:t>341 </a:t>
            </a:r>
            <a:r>
              <a:rPr lang="de-AT" dirty="0">
                <a:hlinkClick r:id="rId3" tooltip="vereinfachte Checks - Begriff im Glossar nachschlagen"/>
              </a:rPr>
              <a:t>vereinfachte Checks</a:t>
            </a:r>
            <a:r>
              <a:rPr lang="de-AT" dirty="0"/>
              <a:t> von Websites</a:t>
            </a:r>
          </a:p>
          <a:p>
            <a:pPr lvl="0"/>
            <a:r>
              <a:rPr lang="de-AT" dirty="0"/>
              <a:t>15 </a:t>
            </a:r>
            <a:r>
              <a:rPr lang="de-AT" dirty="0">
                <a:hlinkClick r:id="rId2" tooltip="eingehende Checks - Begriff im Glossar nachschlagen"/>
              </a:rPr>
              <a:t>eingehende Checks</a:t>
            </a:r>
            <a:r>
              <a:rPr lang="de-AT" dirty="0"/>
              <a:t> von Apps</a:t>
            </a:r>
          </a:p>
          <a:p>
            <a:endParaRPr lang="de-AT" dirty="0" smtClean="0"/>
          </a:p>
          <a:p>
            <a:r>
              <a:rPr lang="de-AT" dirty="0" err="1" smtClean="0"/>
              <a:t>Monitoringzeitraum</a:t>
            </a:r>
            <a:r>
              <a:rPr lang="de-AT" dirty="0" smtClean="0"/>
              <a:t> </a:t>
            </a:r>
            <a:r>
              <a:rPr lang="de-AT" dirty="0"/>
              <a:t>2024:</a:t>
            </a:r>
          </a:p>
          <a:p>
            <a:pPr lvl="0"/>
            <a:r>
              <a:rPr lang="de-AT" dirty="0"/>
              <a:t>23 </a:t>
            </a:r>
            <a:r>
              <a:rPr lang="de-AT" dirty="0">
                <a:hlinkClick r:id="rId2" tooltip="eingehende Checks - Begriff im Glossar nachschlagen"/>
              </a:rPr>
              <a:t>eingehende Checks</a:t>
            </a:r>
            <a:r>
              <a:rPr lang="de-AT" dirty="0"/>
              <a:t> von Websites</a:t>
            </a:r>
          </a:p>
          <a:p>
            <a:pPr lvl="0"/>
            <a:r>
              <a:rPr lang="de-AT" dirty="0"/>
              <a:t>343 </a:t>
            </a:r>
            <a:r>
              <a:rPr lang="de-AT" dirty="0">
                <a:hlinkClick r:id="rId3" tooltip="vereinfachte Checks - Begriff im Glossar nachschlagen"/>
              </a:rPr>
              <a:t>vereinfachte Checks</a:t>
            </a:r>
            <a:r>
              <a:rPr lang="de-AT" dirty="0"/>
              <a:t> von Websites</a:t>
            </a:r>
          </a:p>
          <a:p>
            <a:pPr lvl="0"/>
            <a:r>
              <a:rPr lang="de-AT" dirty="0"/>
              <a:t>15 </a:t>
            </a:r>
            <a:r>
              <a:rPr lang="de-AT" dirty="0">
                <a:hlinkClick r:id="rId2" tooltip="eingehende Checks - Begriff im Glossar nachschlagen"/>
              </a:rPr>
              <a:t>eingehende Checks</a:t>
            </a:r>
            <a:r>
              <a:rPr lang="de-AT" dirty="0"/>
              <a:t> von Apps</a:t>
            </a:r>
          </a:p>
          <a:p>
            <a:r>
              <a:rPr lang="de-AT" dirty="0" smtClean="0"/>
              <a:t>(nähere Informationen zum Bericht unter </a:t>
            </a:r>
            <a:r>
              <a:rPr lang="de-AT" dirty="0" smtClean="0">
                <a:hlinkClick r:id="rId4"/>
              </a:rPr>
              <a:t>https://monitoringbericht2024.digitalbarrierefrei.at/</a:t>
            </a:r>
            <a:r>
              <a:rPr lang="de-AT" dirty="0" smtClean="0"/>
              <a:t>)</a:t>
            </a:r>
          </a:p>
          <a:p>
            <a:endParaRPr lang="de-AT" dirty="0"/>
          </a:p>
        </p:txBody>
      </p:sp>
    </p:spTree>
    <p:extLst>
      <p:ext uri="{BB962C8B-B14F-4D97-AF65-F5344CB8AC3E}">
        <p14:creationId xmlns:p14="http://schemas.microsoft.com/office/powerpoint/2010/main" val="1439668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Häufigste nicht erfüllte WCAG Kriterien</a:t>
            </a:r>
            <a:endParaRPr lang="de-AT" dirty="0"/>
          </a:p>
        </p:txBody>
      </p:sp>
      <p:sp>
        <p:nvSpPr>
          <p:cNvPr id="3" name="Inhaltsplatzhalter 2"/>
          <p:cNvSpPr>
            <a:spLocks noGrp="1"/>
          </p:cNvSpPr>
          <p:nvPr>
            <p:ph idx="1"/>
          </p:nvPr>
        </p:nvSpPr>
        <p:spPr/>
        <p:txBody>
          <a:bodyPr/>
          <a:lstStyle/>
          <a:p>
            <a:pPr lvl="0"/>
            <a:r>
              <a:rPr lang="de-AT" dirty="0"/>
              <a:t>1.1.1 Nicht-Text-Inhalte („Wahrnehmbar“)</a:t>
            </a:r>
          </a:p>
          <a:p>
            <a:pPr lvl="0"/>
            <a:r>
              <a:rPr lang="de-AT" dirty="0"/>
              <a:t>1.3.1 Informationen und Beziehungen („Wahrnehmbar“)</a:t>
            </a:r>
          </a:p>
          <a:p>
            <a:pPr lvl="0"/>
            <a:r>
              <a:rPr lang="de-AT" dirty="0"/>
              <a:t>1.4.3 Kontraste von Texten (Minimum) („Wahrnehmbar“)</a:t>
            </a:r>
          </a:p>
          <a:p>
            <a:pPr lvl="0"/>
            <a:r>
              <a:rPr lang="de-AT" dirty="0"/>
              <a:t>2.1.1 Tastatur („Bedienbar“)</a:t>
            </a:r>
          </a:p>
          <a:p>
            <a:pPr lvl="0"/>
            <a:r>
              <a:rPr lang="de-AT" dirty="0"/>
              <a:t>2.4.3 Fokus-Reihenfolge („Bedienbar“)</a:t>
            </a:r>
          </a:p>
          <a:p>
            <a:pPr lvl="0"/>
            <a:r>
              <a:rPr lang="de-AT" dirty="0"/>
              <a:t>2.4.7 Fokus sichtbar („Bedienbar“)</a:t>
            </a:r>
          </a:p>
          <a:p>
            <a:pPr lvl="0"/>
            <a:r>
              <a:rPr lang="de-AT" dirty="0"/>
              <a:t>4.1.2 Name, Rolle, Wert („Robust“)</a:t>
            </a:r>
          </a:p>
          <a:p>
            <a:pPr lvl="0"/>
            <a:r>
              <a:rPr lang="de-AT" dirty="0"/>
              <a:t>4.1.3 Statusmeldungen („Robust“)</a:t>
            </a:r>
          </a:p>
          <a:p>
            <a:endParaRPr lang="de-AT" dirty="0"/>
          </a:p>
        </p:txBody>
      </p:sp>
    </p:spTree>
    <p:extLst>
      <p:ext uri="{BB962C8B-B14F-4D97-AF65-F5344CB8AC3E}">
        <p14:creationId xmlns:p14="http://schemas.microsoft.com/office/powerpoint/2010/main" val="2486498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Screenreader</a:t>
            </a:r>
            <a:r>
              <a:rPr lang="de-DE" dirty="0" smtClean="0"/>
              <a:t> Recherche</a:t>
            </a:r>
            <a:endParaRPr lang="de-AT" dirty="0"/>
          </a:p>
        </p:txBody>
      </p:sp>
      <p:sp>
        <p:nvSpPr>
          <p:cNvPr id="3" name="Inhaltsplatzhalter 2"/>
          <p:cNvSpPr>
            <a:spLocks noGrp="1"/>
          </p:cNvSpPr>
          <p:nvPr>
            <p:ph idx="1"/>
          </p:nvPr>
        </p:nvSpPr>
        <p:spPr/>
        <p:txBody>
          <a:bodyPr>
            <a:normAutofit/>
          </a:bodyPr>
          <a:lstStyle/>
          <a:p>
            <a:r>
              <a:rPr lang="de-DE" dirty="0" smtClean="0"/>
              <a:t>Von einem </a:t>
            </a:r>
            <a:r>
              <a:rPr lang="de-DE" dirty="0" err="1" smtClean="0"/>
              <a:t>Screenreader</a:t>
            </a:r>
            <a:r>
              <a:rPr lang="de-DE" dirty="0" smtClean="0"/>
              <a:t>-Nutzer wurden folgende Punkte untersucht: </a:t>
            </a:r>
            <a:r>
              <a:rPr lang="de-DE" dirty="0"/>
              <a:t>(Stichwort Teilhabe, öffentliche Information)</a:t>
            </a:r>
            <a:endParaRPr lang="de-AT" dirty="0"/>
          </a:p>
          <a:p>
            <a:pPr lvl="0"/>
            <a:r>
              <a:rPr lang="de-DE" dirty="0" smtClean="0"/>
              <a:t>Barrierefreiheitserklärung vorhanden?</a:t>
            </a:r>
            <a:endParaRPr lang="de-AT" dirty="0"/>
          </a:p>
          <a:p>
            <a:pPr lvl="0"/>
            <a:r>
              <a:rPr lang="de-DE" dirty="0" smtClean="0"/>
              <a:t>Aufbau von Überschriften</a:t>
            </a:r>
            <a:r>
              <a:rPr lang="de-DE" dirty="0"/>
              <a:t>, Grafiken, Sprunglinks</a:t>
            </a:r>
            <a:endParaRPr lang="de-AT" dirty="0"/>
          </a:p>
          <a:p>
            <a:pPr lvl="0"/>
            <a:r>
              <a:rPr lang="de-DE" dirty="0"/>
              <a:t>Veranstaltungen, Wohnungen, </a:t>
            </a:r>
            <a:r>
              <a:rPr lang="de-DE" dirty="0" smtClean="0"/>
              <a:t>Müllabholung abrufbar?</a:t>
            </a:r>
            <a:endParaRPr lang="de-AT" dirty="0"/>
          </a:p>
          <a:p>
            <a:pPr lvl="0"/>
            <a:r>
              <a:rPr lang="de-DE" dirty="0"/>
              <a:t>Gemeinderatsitzungen, </a:t>
            </a:r>
            <a:r>
              <a:rPr lang="de-DE" dirty="0" smtClean="0"/>
              <a:t>Protokolle abrufbar?</a:t>
            </a:r>
            <a:endParaRPr lang="de-AT" dirty="0"/>
          </a:p>
          <a:p>
            <a:endParaRPr lang="de-AT" dirty="0"/>
          </a:p>
        </p:txBody>
      </p:sp>
    </p:spTree>
    <p:extLst>
      <p:ext uri="{BB962C8B-B14F-4D97-AF65-F5344CB8AC3E}">
        <p14:creationId xmlns:p14="http://schemas.microsoft.com/office/powerpoint/2010/main" val="1820031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Barrierefreiheitserklärung</a:t>
            </a:r>
            <a:endParaRPr lang="de-AT" dirty="0"/>
          </a:p>
        </p:txBody>
      </p:sp>
      <p:sp>
        <p:nvSpPr>
          <p:cNvPr id="3" name="Inhaltsplatzhalter 2"/>
          <p:cNvSpPr>
            <a:spLocks noGrp="1"/>
          </p:cNvSpPr>
          <p:nvPr>
            <p:ph idx="1"/>
          </p:nvPr>
        </p:nvSpPr>
        <p:spPr/>
        <p:txBody>
          <a:bodyPr>
            <a:normAutofit fontScale="92500" lnSpcReduction="10000"/>
          </a:bodyPr>
          <a:lstStyle/>
          <a:p>
            <a:pPr marL="0" indent="0">
              <a:buNone/>
            </a:pPr>
            <a:endParaRPr lang="de-AT" dirty="0"/>
          </a:p>
          <a:p>
            <a:r>
              <a:rPr lang="de-AT" dirty="0"/>
              <a:t>Bei der Mehrzahl der Gemeinde-Websites wurde keine oder keine aktuelle Barrierefreiheitserklärung gefunden</a:t>
            </a:r>
            <a:r>
              <a:rPr lang="de-AT" dirty="0" smtClean="0"/>
              <a:t>.</a:t>
            </a:r>
            <a:endParaRPr lang="de-AT" dirty="0"/>
          </a:p>
          <a:p>
            <a:r>
              <a:rPr lang="de-AT" dirty="0"/>
              <a:t>Info:</a:t>
            </a:r>
          </a:p>
          <a:p>
            <a:r>
              <a:rPr lang="de-AT" dirty="0"/>
              <a:t>Öffentliche Stellen müssen eine Barrierefreiheitserklärung auf ihren Websites bzw. in ihrer App veröffentlichen. Diese Erklärung informiert detailliert, umfassend und klar in einem barrierefrei zugänglichen Format über die digitale Barrierefreiheit des jeweiligen Angebots. Zumindest einmal pro Jahr muss die Erklärung überprüft und gegebenenfalls aktualisiert werden.</a:t>
            </a:r>
          </a:p>
          <a:p>
            <a:r>
              <a:rPr lang="de-AT" sz="2600" u="sng" dirty="0">
                <a:hlinkClick r:id="rId2"/>
              </a:rPr>
              <a:t>https://www.digitalbarrierefrei.at/de/umsetzen/barrierefreiheitserklaerung</a:t>
            </a:r>
            <a:endParaRPr lang="de-AT" sz="2600" dirty="0"/>
          </a:p>
          <a:p>
            <a:endParaRPr lang="de-AT" dirty="0"/>
          </a:p>
        </p:txBody>
      </p:sp>
    </p:spTree>
    <p:extLst>
      <p:ext uri="{BB962C8B-B14F-4D97-AF65-F5344CB8AC3E}">
        <p14:creationId xmlns:p14="http://schemas.microsoft.com/office/powerpoint/2010/main" val="3542161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Barrierefreiheitserklärung</a:t>
            </a:r>
            <a:endParaRPr lang="de-AT" dirty="0"/>
          </a:p>
        </p:txBody>
      </p:sp>
      <p:sp>
        <p:nvSpPr>
          <p:cNvPr id="3" name="Inhaltsplatzhalter 2"/>
          <p:cNvSpPr>
            <a:spLocks noGrp="1"/>
          </p:cNvSpPr>
          <p:nvPr>
            <p:ph idx="1"/>
          </p:nvPr>
        </p:nvSpPr>
        <p:spPr/>
        <p:txBody>
          <a:bodyPr/>
          <a:lstStyle/>
          <a:p>
            <a:r>
              <a:rPr lang="de-DE" dirty="0" smtClean="0"/>
              <a:t>Grundlage ist das Landesgesetz</a:t>
            </a:r>
          </a:p>
          <a:p>
            <a:r>
              <a:rPr lang="de-DE" dirty="0" smtClean="0"/>
              <a:t>„Die Gemeinde … ist bemüht, ihre Website im Einklang mit dem Landesgesetz (Kärntner Landesgleichbehandlungsgesetz 2022) barrierefrei zugänglich zu machen“.</a:t>
            </a:r>
          </a:p>
          <a:p>
            <a:r>
              <a:rPr lang="de-AT" dirty="0">
                <a:hlinkClick r:id="rId2"/>
              </a:rPr>
              <a:t>https://</a:t>
            </a:r>
            <a:r>
              <a:rPr lang="de-AT">
                <a:hlinkClick r:id="rId2"/>
              </a:rPr>
              <a:t>www.ris.bka.gv.at</a:t>
            </a:r>
            <a:r>
              <a:rPr lang="de-AT" smtClean="0">
                <a:hlinkClick r:id="rId2"/>
              </a:rPr>
              <a:t>/</a:t>
            </a:r>
            <a:endParaRPr lang="de-AT" dirty="0" smtClean="0"/>
          </a:p>
        </p:txBody>
      </p:sp>
    </p:spTree>
    <p:extLst>
      <p:ext uri="{BB962C8B-B14F-4D97-AF65-F5344CB8AC3E}">
        <p14:creationId xmlns:p14="http://schemas.microsoft.com/office/powerpoint/2010/main" val="2138712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Überschriften/Struktur</a:t>
            </a:r>
            <a:endParaRPr lang="de-AT" dirty="0"/>
          </a:p>
        </p:txBody>
      </p:sp>
      <p:sp>
        <p:nvSpPr>
          <p:cNvPr id="3" name="Inhaltsplatzhalter 2"/>
          <p:cNvSpPr>
            <a:spLocks noGrp="1"/>
          </p:cNvSpPr>
          <p:nvPr>
            <p:ph idx="1"/>
          </p:nvPr>
        </p:nvSpPr>
        <p:spPr/>
        <p:txBody>
          <a:bodyPr>
            <a:normAutofit fontScale="92500" lnSpcReduction="20000"/>
          </a:bodyPr>
          <a:lstStyle/>
          <a:p>
            <a:pPr marL="0" indent="0">
              <a:buNone/>
            </a:pPr>
            <a:r>
              <a:rPr lang="de-AT" b="1" dirty="0" smtClean="0"/>
              <a:t> </a:t>
            </a:r>
            <a:endParaRPr lang="de-AT" dirty="0"/>
          </a:p>
          <a:p>
            <a:r>
              <a:rPr lang="de-AT" dirty="0"/>
              <a:t>Auf den Gemeinde-Websites gibt es häufig zu viele Überschriften, die oft keine Struktur haben, oder die Überschriften werden als Links dargestellt. Es gibt oft keine schlüssige Reihenfolge für die Tastaturbedienung. Es wird empfohlen, die Überschriften zu überarbeiten.</a:t>
            </a:r>
          </a:p>
          <a:p>
            <a:r>
              <a:rPr lang="de-AT" dirty="0"/>
              <a:t>Info:</a:t>
            </a:r>
          </a:p>
          <a:p>
            <a:r>
              <a:rPr lang="de-AT" dirty="0"/>
              <a:t>Für </a:t>
            </a:r>
            <a:r>
              <a:rPr lang="de-AT" dirty="0" err="1"/>
              <a:t>Nutzer:innen</a:t>
            </a:r>
            <a:r>
              <a:rPr lang="de-AT" dirty="0"/>
              <a:t>, die der Reihe nach mit der Tastatur navigieren und keine Maus verwenden, ist es essenziell, dass sie Inhalte in einer sinnvoll nachvollziehbaren Reihenfolge erreichen. Das kann Menschen mit motorischen Behinderungen betreffen oder auch blinde Menschen, die das Web mit </a:t>
            </a:r>
            <a:r>
              <a:rPr lang="de-AT" dirty="0" err="1"/>
              <a:t>Screenreadern</a:t>
            </a:r>
            <a:r>
              <a:rPr lang="de-AT" dirty="0"/>
              <a:t> und Tastaturnavigation nutzen. Für diese Zielgruppe ist die Fokusreihenfolge beispielsweise beim Ausfüllen eines Online-Formulars essenziell. </a:t>
            </a:r>
          </a:p>
          <a:p>
            <a:endParaRPr lang="de-AT" dirty="0"/>
          </a:p>
        </p:txBody>
      </p:sp>
    </p:spTree>
    <p:extLst>
      <p:ext uri="{BB962C8B-B14F-4D97-AF65-F5344CB8AC3E}">
        <p14:creationId xmlns:p14="http://schemas.microsoft.com/office/powerpoint/2010/main" val="2752322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Überschriften/Struktur</a:t>
            </a:r>
            <a:endParaRPr lang="de-AT" dirty="0"/>
          </a:p>
        </p:txBody>
      </p:sp>
      <p:sp>
        <p:nvSpPr>
          <p:cNvPr id="3" name="Inhaltsplatzhalter 2"/>
          <p:cNvSpPr>
            <a:spLocks noGrp="1"/>
          </p:cNvSpPr>
          <p:nvPr>
            <p:ph idx="1"/>
          </p:nvPr>
        </p:nvSpPr>
        <p:spPr/>
        <p:txBody>
          <a:bodyPr/>
          <a:lstStyle/>
          <a:p>
            <a:pPr marL="0" indent="0">
              <a:buNone/>
            </a:pPr>
            <a:endParaRPr lang="de-AT" dirty="0"/>
          </a:p>
          <a:p>
            <a:r>
              <a:rPr lang="de-AT" dirty="0"/>
              <a:t>Ist eine Überschrift verlinkt, muss der Link eine aussagekräftige Bezeichnung haben. Ziel und Zweck sollen aus dem </a:t>
            </a:r>
            <a:r>
              <a:rPr lang="de-AT" dirty="0" err="1"/>
              <a:t>Linktext</a:t>
            </a:r>
            <a:r>
              <a:rPr lang="de-AT" dirty="0"/>
              <a:t> hervorgehen. So können blinde Menschen mit ihrem </a:t>
            </a:r>
            <a:r>
              <a:rPr lang="de-AT" dirty="0" err="1"/>
              <a:t>Screenreader</a:t>
            </a:r>
            <a:r>
              <a:rPr lang="de-AT" dirty="0"/>
              <a:t> leicht entscheiden, ob sie dem Link folgen möchten oder nicht.</a:t>
            </a:r>
          </a:p>
          <a:p>
            <a:endParaRPr lang="de-AT" dirty="0"/>
          </a:p>
        </p:txBody>
      </p:sp>
    </p:spTree>
    <p:extLst>
      <p:ext uri="{BB962C8B-B14F-4D97-AF65-F5344CB8AC3E}">
        <p14:creationId xmlns:p14="http://schemas.microsoft.com/office/powerpoint/2010/main" val="3290125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Bilder/Grafik</a:t>
            </a:r>
            <a:endParaRPr lang="de-AT" dirty="0"/>
          </a:p>
        </p:txBody>
      </p:sp>
      <p:sp>
        <p:nvSpPr>
          <p:cNvPr id="3" name="Inhaltsplatzhalter 2"/>
          <p:cNvSpPr>
            <a:spLocks noGrp="1"/>
          </p:cNvSpPr>
          <p:nvPr>
            <p:ph idx="1"/>
          </p:nvPr>
        </p:nvSpPr>
        <p:spPr/>
        <p:txBody>
          <a:bodyPr>
            <a:normAutofit fontScale="92500" lnSpcReduction="10000"/>
          </a:bodyPr>
          <a:lstStyle/>
          <a:p>
            <a:r>
              <a:rPr lang="de-AT" dirty="0"/>
              <a:t>Auf den Gemeinde-Websites waren häufig die Grafiken und Bilder für den </a:t>
            </a:r>
            <a:r>
              <a:rPr lang="de-AT" dirty="0" err="1"/>
              <a:t>Screenreader</a:t>
            </a:r>
            <a:r>
              <a:rPr lang="de-AT" dirty="0"/>
              <a:t> nicht verständlich, weil der Alternativtext fehlte oder nicht aussagekräftig war. Sie sollten überarbeitet und mit einem aussagekräftigen Alternativ-Text versehen werden bzw. der Alternativtext sollte verbessert werden um die Verständlichkeit zu erhöhen.</a:t>
            </a:r>
          </a:p>
          <a:p>
            <a:r>
              <a:rPr lang="de-AT" dirty="0"/>
              <a:t>Info:</a:t>
            </a:r>
          </a:p>
          <a:p>
            <a:r>
              <a:rPr lang="de-AT" dirty="0"/>
              <a:t>Nicht-Text-Inhalte benötigen eine textliche Alternative. Textalternativen sind eine wichtige Möglichkeit, Informationen für alle zur Verfügung zu </a:t>
            </a:r>
            <a:r>
              <a:rPr lang="de-AT" dirty="0" smtClean="0"/>
              <a:t>stellen.</a:t>
            </a:r>
          </a:p>
          <a:p>
            <a:r>
              <a:rPr lang="de-AT" dirty="0" smtClean="0"/>
              <a:t>Bei </a:t>
            </a:r>
            <a:r>
              <a:rPr lang="de-AT" dirty="0"/>
              <a:t>rein dekorativen Elementen, die keine Information für </a:t>
            </a:r>
            <a:r>
              <a:rPr lang="de-AT" dirty="0" err="1"/>
              <a:t>Nutzer:innen</a:t>
            </a:r>
            <a:r>
              <a:rPr lang="de-AT" dirty="0"/>
              <a:t> transportieren, sollen diese so gestaltet sein, dass sie von assistierenden Technologien ignoriert werden. </a:t>
            </a:r>
          </a:p>
          <a:p>
            <a:endParaRPr lang="de-AT" dirty="0"/>
          </a:p>
        </p:txBody>
      </p:sp>
    </p:spTree>
    <p:extLst>
      <p:ext uri="{BB962C8B-B14F-4D97-AF65-F5344CB8AC3E}">
        <p14:creationId xmlns:p14="http://schemas.microsoft.com/office/powerpoint/2010/main" val="44087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Gleichbehandlungsstelle Kärnten</a:t>
            </a:r>
            <a:endParaRPr lang="de-AT" dirty="0"/>
          </a:p>
        </p:txBody>
      </p:sp>
      <p:sp>
        <p:nvSpPr>
          <p:cNvPr id="3" name="Inhaltsplatzhalter 2"/>
          <p:cNvSpPr>
            <a:spLocks noGrp="1"/>
          </p:cNvSpPr>
          <p:nvPr>
            <p:ph idx="1"/>
          </p:nvPr>
        </p:nvSpPr>
        <p:spPr/>
        <p:txBody>
          <a:bodyPr/>
          <a:lstStyle/>
          <a:p>
            <a:r>
              <a:rPr lang="de-DE" dirty="0"/>
              <a:t>Wir sind eine unabhängige Beratungsstelle für all jene Personen, die sich in einer vom Landesgesetz geregelten Angelegenheit</a:t>
            </a:r>
            <a:endParaRPr lang="de-AT" dirty="0"/>
          </a:p>
          <a:p>
            <a:r>
              <a:rPr lang="de-DE" dirty="0"/>
              <a:t>aus den Bereichen Soziales, Gesundheit, Bildung, Zugang zu und Versorgung mit Gütern und Dienstleistungen, die der Öffentlichkeit zur Verfügung stehen, einschließlich von Wohnraum sowie Zugang zu selbstständiger Erwerbstätigkeit</a:t>
            </a:r>
            <a:endParaRPr lang="de-AT" dirty="0"/>
          </a:p>
          <a:p>
            <a:r>
              <a:rPr lang="de-DE" dirty="0"/>
              <a:t>aus Gründen der </a:t>
            </a:r>
            <a:r>
              <a:rPr lang="de-DE" dirty="0">
                <a:hlinkClick r:id="rId2"/>
              </a:rPr>
              <a:t>ethnischen Zugehörigkeit</a:t>
            </a:r>
            <a:r>
              <a:rPr lang="de-DE" dirty="0"/>
              <a:t>, der </a:t>
            </a:r>
            <a:r>
              <a:rPr lang="de-DE" dirty="0">
                <a:hlinkClick r:id="rId2"/>
              </a:rPr>
              <a:t>Religion</a:t>
            </a:r>
            <a:r>
              <a:rPr lang="de-DE" dirty="0"/>
              <a:t> oder </a:t>
            </a:r>
            <a:r>
              <a:rPr lang="de-DE" dirty="0">
                <a:hlinkClick r:id="rId2"/>
              </a:rPr>
              <a:t>Weltanschauung</a:t>
            </a:r>
            <a:r>
              <a:rPr lang="de-DE" dirty="0"/>
              <a:t>, einer </a:t>
            </a:r>
            <a:r>
              <a:rPr lang="de-DE" dirty="0" smtClean="0">
                <a:hlinkClick r:id="rId2"/>
              </a:rPr>
              <a:t>Behinderung</a:t>
            </a:r>
            <a:r>
              <a:rPr lang="de-DE" dirty="0" smtClean="0"/>
              <a:t>, </a:t>
            </a:r>
            <a:r>
              <a:rPr lang="de-DE" dirty="0"/>
              <a:t>des </a:t>
            </a:r>
            <a:r>
              <a:rPr lang="de-DE" dirty="0">
                <a:hlinkClick r:id="rId2"/>
              </a:rPr>
              <a:t>Alters</a:t>
            </a:r>
            <a:r>
              <a:rPr lang="de-DE" dirty="0"/>
              <a:t>, der </a:t>
            </a:r>
            <a:r>
              <a:rPr lang="de-DE" dirty="0">
                <a:hlinkClick r:id="rId2"/>
              </a:rPr>
              <a:t>sexuellen Orientierung</a:t>
            </a:r>
            <a:r>
              <a:rPr lang="de-DE" dirty="0"/>
              <a:t> oder des </a:t>
            </a:r>
            <a:r>
              <a:rPr lang="de-DE" dirty="0">
                <a:hlinkClick r:id="rId2"/>
              </a:rPr>
              <a:t>Geschlechts</a:t>
            </a:r>
            <a:endParaRPr lang="de-AT" dirty="0"/>
          </a:p>
          <a:p>
            <a:r>
              <a:rPr lang="de-DE" dirty="0"/>
              <a:t>diskriminiert oder belästigt fühlen.</a:t>
            </a:r>
            <a:endParaRPr lang="de-AT" dirty="0"/>
          </a:p>
          <a:p>
            <a:endParaRPr lang="de-AT" dirty="0"/>
          </a:p>
        </p:txBody>
      </p:sp>
    </p:spTree>
    <p:extLst>
      <p:ext uri="{BB962C8B-B14F-4D97-AF65-F5344CB8AC3E}">
        <p14:creationId xmlns:p14="http://schemas.microsoft.com/office/powerpoint/2010/main" val="2244069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Sprunglinks</a:t>
            </a:r>
            <a:endParaRPr lang="de-AT" dirty="0"/>
          </a:p>
        </p:txBody>
      </p:sp>
      <p:sp>
        <p:nvSpPr>
          <p:cNvPr id="3" name="Inhaltsplatzhalter 2"/>
          <p:cNvSpPr>
            <a:spLocks noGrp="1"/>
          </p:cNvSpPr>
          <p:nvPr>
            <p:ph idx="1"/>
          </p:nvPr>
        </p:nvSpPr>
        <p:spPr/>
        <p:txBody>
          <a:bodyPr>
            <a:normAutofit lnSpcReduction="10000"/>
          </a:bodyPr>
          <a:lstStyle/>
          <a:p>
            <a:r>
              <a:rPr lang="de-AT" dirty="0"/>
              <a:t>Die Sprunglinks funktionieren oft nur bedingt. Beispielsweise wird zwar versucht, Sprunglinks am Anfang der Seiten zu platzieren, diese sind aber nur bedingt sinnvoll, da ihnen keine Tastenkombination zugeordnet wurde, mit der sie erreicht werden können. Sie sind daher funktionslos.</a:t>
            </a:r>
          </a:p>
          <a:p>
            <a:r>
              <a:rPr lang="de-AT" dirty="0"/>
              <a:t>Info:</a:t>
            </a:r>
          </a:p>
          <a:p>
            <a:r>
              <a:rPr lang="de-AT" dirty="0"/>
              <a:t>Von der Möglichkeit, Navigationsbereiche zu überspringen, profitieren beispielsweise blinde </a:t>
            </a:r>
            <a:r>
              <a:rPr lang="de-AT" dirty="0" err="1"/>
              <a:t>Nutzer:innen</a:t>
            </a:r>
            <a:r>
              <a:rPr lang="de-AT" dirty="0"/>
              <a:t>, die mit </a:t>
            </a:r>
            <a:r>
              <a:rPr lang="de-AT" dirty="0" err="1"/>
              <a:t>Screenreadern</a:t>
            </a:r>
            <a:r>
              <a:rPr lang="de-AT" dirty="0"/>
              <a:t> Inhalte lesen und bedienen und ausschließlich per Tastatur navigieren. Eine gut strukturierte Seite kann mit </a:t>
            </a:r>
            <a:r>
              <a:rPr lang="de-AT" dirty="0" err="1"/>
              <a:t>Screenreadern</a:t>
            </a:r>
            <a:r>
              <a:rPr lang="de-AT" dirty="0"/>
              <a:t> mittels der strukturellen Navigation navigiert werden. </a:t>
            </a:r>
          </a:p>
        </p:txBody>
      </p:sp>
    </p:spTree>
    <p:extLst>
      <p:ext uri="{BB962C8B-B14F-4D97-AF65-F5344CB8AC3E}">
        <p14:creationId xmlns:p14="http://schemas.microsoft.com/office/powerpoint/2010/main" val="1178433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Müllabfuhr, Wohnungen, </a:t>
            </a:r>
            <a:r>
              <a:rPr lang="de-AT" dirty="0" smtClean="0"/>
              <a:t>Sitzungsprotokolle </a:t>
            </a:r>
            <a:r>
              <a:rPr lang="de-AT" dirty="0"/>
              <a:t/>
            </a:r>
            <a:br>
              <a:rPr lang="de-AT" dirty="0"/>
            </a:br>
            <a:endParaRPr lang="de-AT" dirty="0"/>
          </a:p>
        </p:txBody>
      </p:sp>
      <p:sp>
        <p:nvSpPr>
          <p:cNvPr id="3" name="Inhaltsplatzhalter 2"/>
          <p:cNvSpPr>
            <a:spLocks noGrp="1"/>
          </p:cNvSpPr>
          <p:nvPr>
            <p:ph idx="1"/>
          </p:nvPr>
        </p:nvSpPr>
        <p:spPr/>
        <p:txBody>
          <a:bodyPr>
            <a:normAutofit/>
          </a:bodyPr>
          <a:lstStyle/>
          <a:p>
            <a:r>
              <a:rPr lang="de-AT" dirty="0"/>
              <a:t>Diese Menüpunkte wurden vom </a:t>
            </a:r>
            <a:r>
              <a:rPr lang="de-AT" dirty="0" err="1"/>
              <a:t>Screenreader</a:t>
            </a:r>
            <a:r>
              <a:rPr lang="de-AT" dirty="0"/>
              <a:t> oft nicht gefunden. </a:t>
            </a:r>
            <a:endParaRPr lang="de-AT" dirty="0" smtClean="0"/>
          </a:p>
          <a:p>
            <a:r>
              <a:rPr lang="de-AT" dirty="0" smtClean="0"/>
              <a:t>Termine </a:t>
            </a:r>
            <a:r>
              <a:rPr lang="de-AT" dirty="0"/>
              <a:t>nicht aktuell </a:t>
            </a:r>
            <a:r>
              <a:rPr lang="de-AT" dirty="0" smtClean="0"/>
              <a:t>oder PDF-Dokument (nicht barrierefrei, kann vom </a:t>
            </a:r>
            <a:r>
              <a:rPr lang="de-AT" dirty="0" err="1" smtClean="0"/>
              <a:t>Screenreader</a:t>
            </a:r>
            <a:r>
              <a:rPr lang="de-AT" dirty="0" smtClean="0"/>
              <a:t> nicht gelesen werden) </a:t>
            </a:r>
          </a:p>
          <a:p>
            <a:r>
              <a:rPr lang="de-AT" dirty="0" smtClean="0"/>
              <a:t>Manchmal </a:t>
            </a:r>
            <a:r>
              <a:rPr lang="de-AT" dirty="0"/>
              <a:t>enthielt ein Link nur allgemeine Informationen, z.B. zur Mülltrennung oder einen Aufruf zur Installation einer Müll-App. </a:t>
            </a:r>
            <a:endParaRPr lang="de-AT" dirty="0" smtClean="0"/>
          </a:p>
          <a:p>
            <a:r>
              <a:rPr lang="de-AT" dirty="0" smtClean="0"/>
              <a:t>Häufig </a:t>
            </a:r>
            <a:r>
              <a:rPr lang="de-AT" dirty="0"/>
              <a:t>konnten </a:t>
            </a:r>
            <a:r>
              <a:rPr lang="de-AT" dirty="0" smtClean="0"/>
              <a:t>keine freien </a:t>
            </a:r>
            <a:r>
              <a:rPr lang="de-AT" dirty="0"/>
              <a:t>Wohnungen gefunden werden, sondern nur die Kontaktdaten der zuständigen Person. Manchmal wurden nur Formulare und keine freien Wohnungen gefunden.</a:t>
            </a:r>
          </a:p>
          <a:p>
            <a:endParaRPr lang="de-AT" dirty="0"/>
          </a:p>
        </p:txBody>
      </p:sp>
    </p:spTree>
    <p:extLst>
      <p:ext uri="{BB962C8B-B14F-4D97-AF65-F5344CB8AC3E}">
        <p14:creationId xmlns:p14="http://schemas.microsoft.com/office/powerpoint/2010/main" val="3402933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Veranstaltungen</a:t>
            </a:r>
            <a:endParaRPr lang="de-AT" dirty="0"/>
          </a:p>
        </p:txBody>
      </p:sp>
      <p:sp>
        <p:nvSpPr>
          <p:cNvPr id="3" name="Inhaltsplatzhalter 2"/>
          <p:cNvSpPr>
            <a:spLocks noGrp="1"/>
          </p:cNvSpPr>
          <p:nvPr>
            <p:ph idx="1"/>
          </p:nvPr>
        </p:nvSpPr>
        <p:spPr/>
        <p:txBody>
          <a:bodyPr/>
          <a:lstStyle/>
          <a:p>
            <a:r>
              <a:rPr lang="de-AT" dirty="0" smtClean="0"/>
              <a:t>Bezüglich des Menüpunktes „Veranstaltungen“ ist häufig eine Dropdown-Liste mit Auswahlmöglichkeiten vorhanden, die einzelnen Felder sind aber nicht ausgefüllt. Das bedeutet, dass die Auswahlliste für den </a:t>
            </a:r>
            <a:r>
              <a:rPr lang="de-AT" dirty="0" err="1" smtClean="0"/>
              <a:t>Screenreader</a:t>
            </a:r>
            <a:r>
              <a:rPr lang="de-AT" dirty="0" smtClean="0"/>
              <a:t> nicht auswählbar ist. </a:t>
            </a:r>
          </a:p>
          <a:p>
            <a:r>
              <a:rPr lang="de-AT" dirty="0" smtClean="0"/>
              <a:t>Info: Die Auswahlfelder müssten von den Gemeinden selber ausgefüllt werden.</a:t>
            </a:r>
          </a:p>
          <a:p>
            <a:endParaRPr lang="de-AT" dirty="0"/>
          </a:p>
        </p:txBody>
      </p:sp>
    </p:spTree>
    <p:extLst>
      <p:ext uri="{BB962C8B-B14F-4D97-AF65-F5344CB8AC3E}">
        <p14:creationId xmlns:p14="http://schemas.microsoft.com/office/powerpoint/2010/main" val="1043449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Word Dokument - PDF</a:t>
            </a:r>
            <a:endParaRPr lang="de-AT" dirty="0"/>
          </a:p>
        </p:txBody>
      </p:sp>
      <p:sp>
        <p:nvSpPr>
          <p:cNvPr id="3" name="Inhaltsplatzhalter 2"/>
          <p:cNvSpPr>
            <a:spLocks noGrp="1"/>
          </p:cNvSpPr>
          <p:nvPr>
            <p:ph idx="1"/>
          </p:nvPr>
        </p:nvSpPr>
        <p:spPr/>
        <p:txBody>
          <a:bodyPr>
            <a:normAutofit fontScale="55000" lnSpcReduction="20000"/>
          </a:bodyPr>
          <a:lstStyle/>
          <a:p>
            <a:r>
              <a:rPr lang="de-AT" dirty="0"/>
              <a:t>Inhalte sind über eine barrierefreie Website </a:t>
            </a:r>
            <a:r>
              <a:rPr lang="de-AT" dirty="0" smtClean="0"/>
              <a:t>leichter </a:t>
            </a:r>
            <a:r>
              <a:rPr lang="de-AT" dirty="0" err="1"/>
              <a:t>aufnehmbar</a:t>
            </a:r>
            <a:r>
              <a:rPr lang="de-AT" dirty="0"/>
              <a:t> als über ein PDF-Dokument. Daher sollte überlegt werden, Inhalte eines PDF-Dokuments auch direkt über eine Website verfügbar zu machen. In manchen Fällen ist es aber notwendig, Inhalte als PDF zu veröffentlichen. </a:t>
            </a:r>
            <a:endParaRPr lang="de-AT" dirty="0" smtClean="0"/>
          </a:p>
          <a:p>
            <a:r>
              <a:rPr lang="de-AT" dirty="0" smtClean="0"/>
              <a:t>Damit </a:t>
            </a:r>
            <a:r>
              <a:rPr lang="de-AT" dirty="0"/>
              <a:t>aus einem Word-Dokument ein barrierefreies PDF erstellt werden kann, sind grundsätzlich vier Schritte notwendig:</a:t>
            </a:r>
          </a:p>
          <a:p>
            <a:r>
              <a:rPr lang="de-AT" dirty="0"/>
              <a:t> </a:t>
            </a:r>
            <a:r>
              <a:rPr lang="de-AT" b="1" dirty="0" smtClean="0"/>
              <a:t>1</a:t>
            </a:r>
            <a:r>
              <a:rPr lang="de-AT" b="1" dirty="0"/>
              <a:t>. Redaktion</a:t>
            </a:r>
            <a:endParaRPr lang="de-AT" dirty="0"/>
          </a:p>
          <a:p>
            <a:r>
              <a:rPr lang="de-AT" dirty="0"/>
              <a:t>Bereits im Word-Quelldokument sollen die redaktionellen Aspekte der Barrierefreiheit bei der Aufbereitung der Inhalte berücksichtigt werden. Als wichtigster Grundsatz gilt dabei Klarheit: Formulierungen sollen aussagekräftig und verständlich sein. </a:t>
            </a:r>
          </a:p>
          <a:p>
            <a:r>
              <a:rPr lang="de-AT" b="1" dirty="0" smtClean="0"/>
              <a:t>2</a:t>
            </a:r>
            <a:r>
              <a:rPr lang="de-AT" b="1" dirty="0"/>
              <a:t>. Technik</a:t>
            </a:r>
            <a:endParaRPr lang="de-AT" dirty="0"/>
          </a:p>
          <a:p>
            <a:r>
              <a:rPr lang="de-AT" dirty="0"/>
              <a:t>Bei der Konvertierung in ein PDF werden technische Kriterien berücksichtigt. Ein PDF soll, wie auch eine Website, u. a. mit den Vorgaben der WCAG 2.1 AA konform gehen. </a:t>
            </a:r>
          </a:p>
          <a:p>
            <a:r>
              <a:rPr lang="de-AT" dirty="0"/>
              <a:t> </a:t>
            </a:r>
            <a:r>
              <a:rPr lang="de-AT" b="1" dirty="0" smtClean="0"/>
              <a:t>3</a:t>
            </a:r>
            <a:r>
              <a:rPr lang="de-AT" b="1" dirty="0"/>
              <a:t>. Evaluierung</a:t>
            </a:r>
            <a:endParaRPr lang="de-AT" dirty="0"/>
          </a:p>
          <a:p>
            <a:r>
              <a:rPr lang="de-AT" dirty="0"/>
              <a:t>Das Quelldokument kann direkt in Word bereits einer Accessibility-Prüfung unterzogen werden. Nach der Konvertierung wird das PDF-Dokument evaluiert und überprüft, ob die Barrierefreiheits-Standards eingehalten wurden. </a:t>
            </a:r>
          </a:p>
          <a:p>
            <a:r>
              <a:rPr lang="de-AT" dirty="0"/>
              <a:t> </a:t>
            </a:r>
            <a:r>
              <a:rPr lang="de-AT" b="1" dirty="0" smtClean="0"/>
              <a:t>4</a:t>
            </a:r>
            <a:r>
              <a:rPr lang="de-AT" b="1" dirty="0"/>
              <a:t>. Nachbearbeitung</a:t>
            </a:r>
            <a:endParaRPr lang="de-AT" dirty="0"/>
          </a:p>
          <a:p>
            <a:r>
              <a:rPr lang="de-AT" dirty="0"/>
              <a:t>Zeigt die PDF-Evaluierung Fehler auf, wird die Korrektur – sofern möglich – im Word-Quelldokument durchgeführt. Ist die Korrektur im Word nicht vollständig möglich, ist eine Nachbearbeitung des PDFs in Adobe Acrobat Professional </a:t>
            </a:r>
            <a:r>
              <a:rPr lang="de-AT" dirty="0" smtClean="0"/>
              <a:t>nötig</a:t>
            </a:r>
            <a:r>
              <a:rPr lang="de-AT" dirty="0"/>
              <a:t>. </a:t>
            </a:r>
          </a:p>
          <a:p>
            <a:r>
              <a:rPr lang="de-AT" dirty="0" smtClean="0"/>
              <a:t>(Nähere </a:t>
            </a:r>
            <a:r>
              <a:rPr lang="de-AT" dirty="0"/>
              <a:t>Informationen finden Sie unter </a:t>
            </a:r>
            <a:r>
              <a:rPr lang="de-AT" u="sng" dirty="0" smtClean="0">
                <a:hlinkClick r:id="rId2"/>
              </a:rPr>
              <a:t>www.digitalbarrierefrei.at</a:t>
            </a:r>
            <a:r>
              <a:rPr lang="de-AT" u="sng" dirty="0" smtClean="0"/>
              <a:t>)</a:t>
            </a:r>
            <a:endParaRPr lang="de-AT" dirty="0"/>
          </a:p>
          <a:p>
            <a:endParaRPr lang="de-AT" dirty="0"/>
          </a:p>
        </p:txBody>
      </p:sp>
    </p:spTree>
    <p:extLst>
      <p:ext uri="{BB962C8B-B14F-4D97-AF65-F5344CB8AC3E}">
        <p14:creationId xmlns:p14="http://schemas.microsoft.com/office/powerpoint/2010/main" val="2740348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Weitere Fehlerquellen - Beispiele</a:t>
            </a:r>
            <a:endParaRPr lang="de-AT" dirty="0"/>
          </a:p>
        </p:txBody>
      </p:sp>
      <p:sp>
        <p:nvSpPr>
          <p:cNvPr id="3" name="Inhaltsplatzhalter 2"/>
          <p:cNvSpPr>
            <a:spLocks noGrp="1"/>
          </p:cNvSpPr>
          <p:nvPr>
            <p:ph idx="1"/>
          </p:nvPr>
        </p:nvSpPr>
        <p:spPr/>
        <p:txBody>
          <a:bodyPr>
            <a:normAutofit fontScale="77500" lnSpcReduction="20000"/>
          </a:bodyPr>
          <a:lstStyle/>
          <a:p>
            <a:pPr lvl="0"/>
            <a:r>
              <a:rPr lang="de-AT" b="1" dirty="0"/>
              <a:t>Eine </a:t>
            </a:r>
            <a:r>
              <a:rPr lang="de-AT" b="1" dirty="0" err="1"/>
              <a:t>Slideshow</a:t>
            </a:r>
            <a:r>
              <a:rPr lang="de-AT" dirty="0"/>
              <a:t> (digitale Bilderstrecke mit mehreren Fotos oder Grafiken) auf der Startseite kann </a:t>
            </a:r>
            <a:r>
              <a:rPr lang="de-AT" dirty="0" err="1"/>
              <a:t>Screenreader</a:t>
            </a:r>
            <a:r>
              <a:rPr lang="de-AT" dirty="0"/>
              <a:t> irritieren, wenn sie nicht barrierefrei ist. </a:t>
            </a:r>
            <a:r>
              <a:rPr lang="de-AT" dirty="0" err="1"/>
              <a:t>Screenreader</a:t>
            </a:r>
            <a:r>
              <a:rPr lang="de-AT" dirty="0"/>
              <a:t> sind nicht in der Lage, in Bilder eingebetteten Text zu lesen. Wenn wichtige Informationen als Text in das Bild eingebettet sind, sollten diese in den Alternativ-Text eingefügt werden.</a:t>
            </a:r>
            <a:endParaRPr lang="de-AT" dirty="0" smtClean="0">
              <a:effectLst/>
            </a:endParaRPr>
          </a:p>
          <a:p>
            <a:pPr lvl="0"/>
            <a:r>
              <a:rPr lang="de-AT" b="1" dirty="0"/>
              <a:t>Externe Links</a:t>
            </a:r>
            <a:r>
              <a:rPr lang="de-AT" dirty="0"/>
              <a:t> wie z.B. Instagram, </a:t>
            </a:r>
            <a:r>
              <a:rPr lang="de-AT" dirty="0" err="1"/>
              <a:t>Tik-Tok</a:t>
            </a:r>
            <a:r>
              <a:rPr lang="de-AT" dirty="0"/>
              <a:t> und Facebook müssen als solche gekennzeichnet werden. Häufig sind externe Links jedoch nur mit der Information „Link Grafik“ hinterlegt.</a:t>
            </a:r>
            <a:endParaRPr lang="de-AT" dirty="0" smtClean="0">
              <a:effectLst/>
            </a:endParaRPr>
          </a:p>
          <a:p>
            <a:pPr lvl="0"/>
            <a:r>
              <a:rPr lang="de-AT" b="1" dirty="0"/>
              <a:t>Die Suche</a:t>
            </a:r>
            <a:r>
              <a:rPr lang="de-AT" dirty="0"/>
              <a:t> ist für </a:t>
            </a:r>
            <a:r>
              <a:rPr lang="de-AT" dirty="0" err="1"/>
              <a:t>Screenreader</a:t>
            </a:r>
            <a:r>
              <a:rPr lang="de-AT" dirty="0"/>
              <a:t> oft nicht sichtbar, da kein Suchfeld, sondern nur ein Lupensymbol vorhanden ist. Das Suchfeld sollte aber hinterlegt werden, z.B. "Wie können wir Ihnen helfen? </a:t>
            </a:r>
            <a:endParaRPr lang="de-AT" dirty="0" smtClean="0">
              <a:effectLst/>
            </a:endParaRPr>
          </a:p>
          <a:p>
            <a:pPr lvl="0"/>
            <a:r>
              <a:rPr lang="de-AT" b="1" dirty="0"/>
              <a:t>Sitzungsprotokolle</a:t>
            </a:r>
            <a:r>
              <a:rPr lang="de-AT" dirty="0"/>
              <a:t> können nicht gefunden werden, wenn sie nicht eindeutig beschriftet wurden (z.B. GR_26.04.2022)</a:t>
            </a:r>
            <a:endParaRPr lang="de-AT" dirty="0" smtClean="0">
              <a:effectLst/>
            </a:endParaRPr>
          </a:p>
          <a:p>
            <a:pPr lvl="0"/>
            <a:r>
              <a:rPr lang="de-AT" b="1" dirty="0"/>
              <a:t>Texte in Englischer Sprache </a:t>
            </a:r>
            <a:r>
              <a:rPr lang="de-AT" dirty="0"/>
              <a:t>werden mit dem </a:t>
            </a:r>
            <a:r>
              <a:rPr lang="de-AT" dirty="0" err="1"/>
              <a:t>Screenreader</a:t>
            </a:r>
            <a:r>
              <a:rPr lang="de-AT" dirty="0"/>
              <a:t> deutsch betont (Einstellung müsste geändert werden)</a:t>
            </a:r>
            <a:endParaRPr lang="de-AT" dirty="0" smtClean="0">
              <a:effectLst/>
            </a:endParaRPr>
          </a:p>
          <a:p>
            <a:endParaRPr lang="de-AT" dirty="0"/>
          </a:p>
        </p:txBody>
      </p:sp>
    </p:spTree>
    <p:extLst>
      <p:ext uri="{BB962C8B-B14F-4D97-AF65-F5344CB8AC3E}">
        <p14:creationId xmlns:p14="http://schemas.microsoft.com/office/powerpoint/2010/main" val="3512823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Schulungen zum WZG</a:t>
            </a:r>
            <a:endParaRPr lang="de-AT" dirty="0"/>
          </a:p>
        </p:txBody>
      </p:sp>
      <p:sp>
        <p:nvSpPr>
          <p:cNvPr id="3" name="Inhaltsplatzhalter 2"/>
          <p:cNvSpPr>
            <a:spLocks noGrp="1"/>
          </p:cNvSpPr>
          <p:nvPr>
            <p:ph idx="1"/>
          </p:nvPr>
        </p:nvSpPr>
        <p:spPr/>
        <p:txBody>
          <a:bodyPr/>
          <a:lstStyle/>
          <a:p>
            <a:r>
              <a:rPr lang="de-DE" dirty="0" smtClean="0"/>
              <a:t>Einladung erfolgt jedes Jahr über Gleichbehandlungsstelle Kärnten, Gemeindebund und GSZ</a:t>
            </a:r>
          </a:p>
          <a:p>
            <a:endParaRPr lang="de-AT" dirty="0"/>
          </a:p>
          <a:p>
            <a:pPr lvl="0"/>
            <a:r>
              <a:rPr lang="de-DE" dirty="0"/>
              <a:t>Grundlagen der digitalen Barrierefreiheit (3./10. und 17. </a:t>
            </a:r>
            <a:r>
              <a:rPr lang="de-DE" dirty="0" smtClean="0"/>
              <a:t>März 2025)</a:t>
            </a:r>
            <a:endParaRPr lang="de-AT" dirty="0"/>
          </a:p>
          <a:p>
            <a:pPr lvl="0"/>
            <a:r>
              <a:rPr lang="de-DE" dirty="0"/>
              <a:t>Barrierefreie Contentredaktion (24. und 31. </a:t>
            </a:r>
            <a:r>
              <a:rPr lang="de-DE" dirty="0" smtClean="0"/>
              <a:t>März 2025)</a:t>
            </a:r>
            <a:endParaRPr lang="de-AT" dirty="0"/>
          </a:p>
          <a:p>
            <a:pPr lvl="0"/>
            <a:r>
              <a:rPr lang="de-DE" dirty="0"/>
              <a:t>Workshop Einfache Sprache (13. </a:t>
            </a:r>
            <a:r>
              <a:rPr lang="de-DE" dirty="0" smtClean="0"/>
              <a:t>Mai 2025)</a:t>
            </a:r>
            <a:endParaRPr lang="de-AT" dirty="0"/>
          </a:p>
          <a:p>
            <a:endParaRPr lang="de-AT" dirty="0"/>
          </a:p>
        </p:txBody>
      </p:sp>
    </p:spTree>
    <p:extLst>
      <p:ext uri="{BB962C8B-B14F-4D97-AF65-F5344CB8AC3E}">
        <p14:creationId xmlns:p14="http://schemas.microsoft.com/office/powerpoint/2010/main" val="35342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Monitoring-Stelle digitale Barrierefreiheit</a:t>
            </a:r>
            <a:endParaRPr lang="de-AT" dirty="0"/>
          </a:p>
        </p:txBody>
      </p:sp>
      <p:sp>
        <p:nvSpPr>
          <p:cNvPr id="3" name="Inhaltsplatzhalter 2"/>
          <p:cNvSpPr>
            <a:spLocks noGrp="1"/>
          </p:cNvSpPr>
          <p:nvPr>
            <p:ph idx="1"/>
          </p:nvPr>
        </p:nvSpPr>
        <p:spPr/>
        <p:txBody>
          <a:bodyPr/>
          <a:lstStyle/>
          <a:p>
            <a:r>
              <a:rPr lang="de-DE" dirty="0"/>
              <a:t>Gesetzliche Grundlage ist das K-LGlBG </a:t>
            </a:r>
            <a:r>
              <a:rPr lang="de-DE" dirty="0" smtClean="0"/>
              <a:t>2022</a:t>
            </a:r>
          </a:p>
          <a:p>
            <a:r>
              <a:rPr lang="de-DE" dirty="0" smtClean="0"/>
              <a:t>Informationen unter </a:t>
            </a:r>
            <a:r>
              <a:rPr lang="de-DE" u="sng" dirty="0" smtClean="0">
                <a:hlinkClick r:id="rId2"/>
              </a:rPr>
              <a:t>https</a:t>
            </a:r>
            <a:r>
              <a:rPr lang="de-DE" u="sng" dirty="0">
                <a:hlinkClick r:id="rId2"/>
              </a:rPr>
              <a:t>://gleichbehandlung.ktn.gv.at/DE/</a:t>
            </a:r>
            <a:endParaRPr lang="de-AT" dirty="0"/>
          </a:p>
          <a:p>
            <a:pPr lvl="0"/>
            <a:r>
              <a:rPr lang="de-DE" dirty="0"/>
              <a:t>Rechtliche Grundlagen</a:t>
            </a:r>
            <a:endParaRPr lang="de-AT" dirty="0"/>
          </a:p>
          <a:p>
            <a:pPr lvl="0"/>
            <a:r>
              <a:rPr lang="de-DE" dirty="0"/>
              <a:t>Aktuelle Informationen</a:t>
            </a:r>
            <a:endParaRPr lang="de-AT" dirty="0"/>
          </a:p>
          <a:p>
            <a:pPr lvl="0"/>
            <a:r>
              <a:rPr lang="de-DE" dirty="0"/>
              <a:t>Schulungen</a:t>
            </a:r>
            <a:endParaRPr lang="de-AT" dirty="0"/>
          </a:p>
          <a:p>
            <a:pPr lvl="0"/>
            <a:r>
              <a:rPr lang="de-DE" dirty="0"/>
              <a:t>Beschwerde-Formular</a:t>
            </a:r>
            <a:endParaRPr lang="de-AT" dirty="0"/>
          </a:p>
          <a:p>
            <a:endParaRPr lang="de-AT" dirty="0"/>
          </a:p>
        </p:txBody>
      </p:sp>
    </p:spTree>
    <p:extLst>
      <p:ext uri="{BB962C8B-B14F-4D97-AF65-F5344CB8AC3E}">
        <p14:creationId xmlns:p14="http://schemas.microsoft.com/office/powerpoint/2010/main" val="4229041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Monitoring</a:t>
            </a:r>
            <a:endParaRPr lang="de-AT" dirty="0"/>
          </a:p>
        </p:txBody>
      </p:sp>
      <p:sp>
        <p:nvSpPr>
          <p:cNvPr id="3" name="Inhaltsplatzhalter 2"/>
          <p:cNvSpPr>
            <a:spLocks noGrp="1"/>
          </p:cNvSpPr>
          <p:nvPr>
            <p:ph idx="1"/>
          </p:nvPr>
        </p:nvSpPr>
        <p:spPr/>
        <p:txBody>
          <a:bodyPr>
            <a:normAutofit fontScale="92500"/>
          </a:bodyPr>
          <a:lstStyle/>
          <a:p>
            <a:r>
              <a:rPr lang="de-DE" b="1" dirty="0" smtClean="0"/>
              <a:t>Stichprobe Kärnten</a:t>
            </a:r>
            <a:r>
              <a:rPr lang="de-DE" dirty="0" smtClean="0"/>
              <a:t>: </a:t>
            </a:r>
            <a:endParaRPr lang="de-AT" dirty="0"/>
          </a:p>
          <a:p>
            <a:r>
              <a:rPr lang="de-DE" dirty="0"/>
              <a:t>11 vereinfacht geprüfte Websites</a:t>
            </a:r>
            <a:endParaRPr lang="de-AT" dirty="0"/>
          </a:p>
          <a:p>
            <a:r>
              <a:rPr lang="de-DE" dirty="0"/>
              <a:t>1 eingehend geprüfte Website</a:t>
            </a:r>
            <a:endParaRPr lang="de-AT" dirty="0"/>
          </a:p>
          <a:p>
            <a:r>
              <a:rPr lang="de-DE" dirty="0"/>
              <a:t>1 eingehend geprüfte App</a:t>
            </a:r>
            <a:endParaRPr lang="de-AT" dirty="0"/>
          </a:p>
          <a:p>
            <a:r>
              <a:rPr lang="de-DE" dirty="0"/>
              <a:t> </a:t>
            </a:r>
            <a:endParaRPr lang="de-DE" dirty="0" smtClean="0"/>
          </a:p>
          <a:p>
            <a:r>
              <a:rPr lang="de-DE" dirty="0" smtClean="0"/>
              <a:t>Überprüfung und Bericht wird von der FFG </a:t>
            </a:r>
            <a:r>
              <a:rPr lang="de-DE" dirty="0" smtClean="0"/>
              <a:t>durchgeführt.</a:t>
            </a:r>
            <a:endParaRPr lang="de-AT" dirty="0"/>
          </a:p>
          <a:p>
            <a:r>
              <a:rPr lang="de-DE" dirty="0"/>
              <a:t>Übermittlung Reports, Handlungsanleitungen, Empfehlung vertiefende </a:t>
            </a:r>
            <a:r>
              <a:rPr lang="de-DE" dirty="0" smtClean="0"/>
              <a:t>Prüfung, </a:t>
            </a:r>
            <a:r>
              <a:rPr lang="de-DE" dirty="0" smtClean="0"/>
              <a:t>Feedback-Gespräch wird von der GBS durchgeführt.</a:t>
            </a:r>
            <a:endParaRPr lang="de-AT" dirty="0"/>
          </a:p>
          <a:p>
            <a:r>
              <a:rPr lang="de-DE" dirty="0"/>
              <a:t> </a:t>
            </a:r>
            <a:endParaRPr lang="de-AT" dirty="0"/>
          </a:p>
          <a:p>
            <a:endParaRPr lang="de-AT" dirty="0"/>
          </a:p>
        </p:txBody>
      </p:sp>
    </p:spTree>
    <p:extLst>
      <p:ext uri="{BB962C8B-B14F-4D97-AF65-F5344CB8AC3E}">
        <p14:creationId xmlns:p14="http://schemas.microsoft.com/office/powerpoint/2010/main" val="4221511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Monitoring</a:t>
            </a:r>
            <a:endParaRPr lang="de-AT" dirty="0"/>
          </a:p>
        </p:txBody>
      </p:sp>
      <p:sp>
        <p:nvSpPr>
          <p:cNvPr id="3" name="Inhaltsplatzhalter 2"/>
          <p:cNvSpPr>
            <a:spLocks noGrp="1"/>
          </p:cNvSpPr>
          <p:nvPr>
            <p:ph idx="1"/>
          </p:nvPr>
        </p:nvSpPr>
        <p:spPr/>
        <p:txBody>
          <a:bodyPr>
            <a:normAutofit fontScale="85000" lnSpcReduction="20000"/>
          </a:bodyPr>
          <a:lstStyle/>
          <a:p>
            <a:r>
              <a:rPr lang="de-DE" b="1" dirty="0" smtClean="0"/>
              <a:t>Vereinfachte Prüfung:</a:t>
            </a:r>
            <a:endParaRPr lang="de-AT" dirty="0" smtClean="0"/>
          </a:p>
          <a:p>
            <a:pPr lvl="0"/>
            <a:r>
              <a:rPr lang="de-DE" dirty="0" smtClean="0"/>
              <a:t>voll automatisiert, ein Prüfprogramm läuft über einzelne Seiten, die zuvor definiert wurden,</a:t>
            </a:r>
            <a:endParaRPr lang="de-AT" dirty="0" smtClean="0"/>
          </a:p>
          <a:p>
            <a:pPr lvl="0"/>
            <a:r>
              <a:rPr lang="de-DE" dirty="0" smtClean="0"/>
              <a:t>nur ein kleiner Teil der gesetzlichen Barrierefreiheits-Kriterien wird überprüft,</a:t>
            </a:r>
            <a:endParaRPr lang="de-AT" dirty="0" smtClean="0"/>
          </a:p>
          <a:p>
            <a:pPr lvl="0"/>
            <a:r>
              <a:rPr lang="de-DE" dirty="0" smtClean="0"/>
              <a:t>Die Ergebnisse dienen einer statistischen, gesammelten Auswertung und geben eine Übersicht der digitalen Barrierefreiheit von öffentlichen Websites in Österreich. </a:t>
            </a:r>
            <a:endParaRPr lang="de-AT" dirty="0" smtClean="0"/>
          </a:p>
          <a:p>
            <a:r>
              <a:rPr lang="de-DE" b="1" dirty="0" smtClean="0"/>
              <a:t>Eingehende Prüfung:</a:t>
            </a:r>
            <a:endParaRPr lang="de-AT" dirty="0" smtClean="0"/>
          </a:p>
          <a:p>
            <a:pPr lvl="0"/>
            <a:r>
              <a:rPr lang="de-DE" dirty="0" smtClean="0"/>
              <a:t>Um die Barrierefreiheit einer Website sicherzustellen und die Barrierefreiheitserklärung erstellen zu können,</a:t>
            </a:r>
            <a:endParaRPr lang="de-AT" dirty="0" smtClean="0"/>
          </a:p>
          <a:p>
            <a:pPr lvl="0"/>
            <a:r>
              <a:rPr lang="de-DE" dirty="0" smtClean="0"/>
              <a:t>manueller Barrierefreiheits-Checks empfohlen,</a:t>
            </a:r>
            <a:endParaRPr lang="de-AT" dirty="0" smtClean="0"/>
          </a:p>
          <a:p>
            <a:pPr lvl="0"/>
            <a:r>
              <a:rPr lang="de-DE" dirty="0" smtClean="0"/>
              <a:t>Eingehende Checks sind umfangreicher und überprüfen jedes einzelne Barrierefreiheits-Kriterium auf der ausgewählten Seite.</a:t>
            </a:r>
            <a:endParaRPr lang="de-AT" dirty="0" smtClean="0"/>
          </a:p>
          <a:p>
            <a:endParaRPr lang="de-AT" dirty="0"/>
          </a:p>
        </p:txBody>
      </p:sp>
    </p:spTree>
    <p:extLst>
      <p:ext uri="{BB962C8B-B14F-4D97-AF65-F5344CB8AC3E}">
        <p14:creationId xmlns:p14="http://schemas.microsoft.com/office/powerpoint/2010/main" val="251754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Digitale Barrierefreiheit – WCAG Prinzipien</a:t>
            </a:r>
            <a:endParaRPr lang="de-AT" dirty="0"/>
          </a:p>
        </p:txBody>
      </p:sp>
      <p:sp>
        <p:nvSpPr>
          <p:cNvPr id="3" name="Inhaltsplatzhalter 2"/>
          <p:cNvSpPr>
            <a:spLocks noGrp="1"/>
          </p:cNvSpPr>
          <p:nvPr>
            <p:ph idx="1"/>
          </p:nvPr>
        </p:nvSpPr>
        <p:spPr/>
        <p:txBody>
          <a:bodyPr>
            <a:normAutofit fontScale="85000" lnSpcReduction="20000"/>
          </a:bodyPr>
          <a:lstStyle/>
          <a:p>
            <a:r>
              <a:rPr lang="de-AT" b="1" dirty="0"/>
              <a:t>Wahrnehmbar:</a:t>
            </a:r>
            <a:r>
              <a:rPr lang="de-AT" dirty="0"/>
              <a:t> Die Inhalte der Website oder App müssen für die </a:t>
            </a:r>
            <a:r>
              <a:rPr lang="de-AT" dirty="0" err="1"/>
              <a:t>Nutzer:innen</a:t>
            </a:r>
            <a:r>
              <a:rPr lang="de-AT" dirty="0"/>
              <a:t> wahrnehmbar sein. Das heißt, dass Inhalte auch dann wahrgenommen werden können, wenn ein Sinn (oder mehrere Sinne), beispielsweise der Sehsinn, fehlt. Dafür müssen zum Beispiel informationstragende Bilder Alternativtexte haben und Videos müssen Untertitel haben.</a:t>
            </a:r>
          </a:p>
          <a:p>
            <a:r>
              <a:rPr lang="de-AT" b="1" dirty="0"/>
              <a:t>Bedienbar: </a:t>
            </a:r>
            <a:r>
              <a:rPr lang="de-AT" dirty="0"/>
              <a:t>Die </a:t>
            </a:r>
            <a:r>
              <a:rPr lang="de-AT" dirty="0" err="1"/>
              <a:t>Nutzer:innen</a:t>
            </a:r>
            <a:r>
              <a:rPr lang="de-AT" dirty="0"/>
              <a:t> müssen die Navigation und User-Interface-Komponenten bedienen können. Zum Beispiel muss die Navigation und Bedienung ohne Computermaus und nur mit der Tastatur möglich sein.</a:t>
            </a:r>
          </a:p>
          <a:p>
            <a:r>
              <a:rPr lang="de-AT" b="1" dirty="0"/>
              <a:t>Verständlich:</a:t>
            </a:r>
            <a:r>
              <a:rPr lang="de-AT" dirty="0"/>
              <a:t> Die Information und Bedienung der Website oder App müssen für die </a:t>
            </a:r>
            <a:r>
              <a:rPr lang="de-AT" dirty="0" err="1"/>
              <a:t>Nutzer:innen</a:t>
            </a:r>
            <a:r>
              <a:rPr lang="de-AT" dirty="0"/>
              <a:t> verständlich sein. Zum Beispiel muss die Navigation einer Website oder App einheitlich sein und Eingabefelder müssen aussagekräftig beschrieben sein.</a:t>
            </a:r>
          </a:p>
          <a:p>
            <a:r>
              <a:rPr lang="de-AT" b="1" dirty="0"/>
              <a:t>Robust:</a:t>
            </a:r>
            <a:r>
              <a:rPr lang="de-AT" dirty="0"/>
              <a:t> Die Inhalte müssen von unterschiedlichen User </a:t>
            </a:r>
            <a:r>
              <a:rPr lang="de-AT" dirty="0" err="1"/>
              <a:t>Agents</a:t>
            </a:r>
            <a:r>
              <a:rPr lang="de-AT" dirty="0"/>
              <a:t> (z. B. verschiedene Webbrowser, assistierende Technologien wie </a:t>
            </a:r>
            <a:r>
              <a:rPr lang="de-AT" dirty="0" err="1"/>
              <a:t>Screenreader</a:t>
            </a:r>
            <a:r>
              <a:rPr lang="de-AT" dirty="0"/>
              <a:t> etc.) interpretiert werden können.</a:t>
            </a:r>
          </a:p>
          <a:p>
            <a:endParaRPr lang="de-AT" dirty="0"/>
          </a:p>
        </p:txBody>
      </p:sp>
    </p:spTree>
    <p:extLst>
      <p:ext uri="{BB962C8B-B14F-4D97-AF65-F5344CB8AC3E}">
        <p14:creationId xmlns:p14="http://schemas.microsoft.com/office/powerpoint/2010/main" val="764474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Ergebnisse Monitoring Kärnten 2024</a:t>
            </a:r>
            <a:endParaRPr lang="de-AT"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558041605"/>
              </p:ext>
            </p:extLst>
          </p:nvPr>
        </p:nvGraphicFramePr>
        <p:xfrm>
          <a:off x="2164772" y="2206091"/>
          <a:ext cx="7428115" cy="3845569"/>
        </p:xfrm>
        <a:graphic>
          <a:graphicData uri="http://schemas.openxmlformats.org/drawingml/2006/table">
            <a:tbl>
              <a:tblPr firstRow="1" firstCol="1" bandRow="1">
                <a:tableStyleId>{5C22544A-7EE6-4342-B048-85BDC9FD1C3A}</a:tableStyleId>
              </a:tblPr>
              <a:tblGrid>
                <a:gridCol w="4561123">
                  <a:extLst>
                    <a:ext uri="{9D8B030D-6E8A-4147-A177-3AD203B41FA5}">
                      <a16:colId xmlns:a16="http://schemas.microsoft.com/office/drawing/2014/main" val="328157974"/>
                    </a:ext>
                  </a:extLst>
                </a:gridCol>
                <a:gridCol w="1396263">
                  <a:extLst>
                    <a:ext uri="{9D8B030D-6E8A-4147-A177-3AD203B41FA5}">
                      <a16:colId xmlns:a16="http://schemas.microsoft.com/office/drawing/2014/main" val="3492927135"/>
                    </a:ext>
                  </a:extLst>
                </a:gridCol>
                <a:gridCol w="1470729">
                  <a:extLst>
                    <a:ext uri="{9D8B030D-6E8A-4147-A177-3AD203B41FA5}">
                      <a16:colId xmlns:a16="http://schemas.microsoft.com/office/drawing/2014/main" val="2146814649"/>
                    </a:ext>
                  </a:extLst>
                </a:gridCol>
              </a:tblGrid>
              <a:tr h="295813">
                <a:tc>
                  <a:txBody>
                    <a:bodyPr/>
                    <a:lstStyle/>
                    <a:p>
                      <a:pPr>
                        <a:lnSpc>
                          <a:spcPct val="107000"/>
                        </a:lnSpc>
                        <a:spcAft>
                          <a:spcPts val="0"/>
                        </a:spcAft>
                      </a:pPr>
                      <a:r>
                        <a:rPr lang="de-AT" sz="1100">
                          <a:effectLst/>
                        </a:rPr>
                        <a:t>Suchtvorbeugung Kärnten</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dirty="0">
                          <a:effectLst/>
                        </a:rPr>
                        <a:t>vereinfacht</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7/13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905594904"/>
                  </a:ext>
                </a:extLst>
              </a:tr>
              <a:tr h="295813">
                <a:tc>
                  <a:txBody>
                    <a:bodyPr/>
                    <a:lstStyle/>
                    <a:p>
                      <a:pPr>
                        <a:lnSpc>
                          <a:spcPct val="107000"/>
                        </a:lnSpc>
                        <a:spcAft>
                          <a:spcPts val="0"/>
                        </a:spcAft>
                      </a:pPr>
                      <a:r>
                        <a:rPr lang="de-AT" sz="1100" dirty="0">
                          <a:effectLst/>
                        </a:rPr>
                        <a:t>Gemeinde Albeck</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dirty="0">
                          <a:effectLst/>
                        </a:rPr>
                        <a:t>vereinfacht</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dirty="0">
                          <a:effectLst/>
                        </a:rPr>
                        <a:t>9/13</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087897670"/>
                  </a:ext>
                </a:extLst>
              </a:tr>
              <a:tr h="295813">
                <a:tc>
                  <a:txBody>
                    <a:bodyPr/>
                    <a:lstStyle/>
                    <a:p>
                      <a:pPr>
                        <a:lnSpc>
                          <a:spcPct val="107000"/>
                        </a:lnSpc>
                        <a:spcAft>
                          <a:spcPts val="0"/>
                        </a:spcAft>
                      </a:pPr>
                      <a:r>
                        <a:rPr lang="de-AT" sz="1100">
                          <a:effectLst/>
                        </a:rPr>
                        <a:t>KWF</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9/13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711909142"/>
                  </a:ext>
                </a:extLst>
              </a:tr>
              <a:tr h="295813">
                <a:tc>
                  <a:txBody>
                    <a:bodyPr/>
                    <a:lstStyle/>
                    <a:p>
                      <a:pPr>
                        <a:lnSpc>
                          <a:spcPct val="107000"/>
                        </a:lnSpc>
                        <a:spcAft>
                          <a:spcPts val="0"/>
                        </a:spcAft>
                      </a:pPr>
                      <a:r>
                        <a:rPr lang="de-AT" sz="1100" dirty="0">
                          <a:effectLst/>
                        </a:rPr>
                        <a:t>Gemeinde Lendorf</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9/13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043131987"/>
                  </a:ext>
                </a:extLst>
              </a:tr>
              <a:tr h="295813">
                <a:tc>
                  <a:txBody>
                    <a:bodyPr/>
                    <a:lstStyle/>
                    <a:p>
                      <a:pPr>
                        <a:lnSpc>
                          <a:spcPct val="107000"/>
                        </a:lnSpc>
                        <a:spcAft>
                          <a:spcPts val="0"/>
                        </a:spcAft>
                      </a:pPr>
                      <a:r>
                        <a:rPr lang="de-AT" sz="1100" dirty="0">
                          <a:effectLst/>
                        </a:rPr>
                        <a:t>Gemeinde Poggersdorf</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10/13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704006392"/>
                  </a:ext>
                </a:extLst>
              </a:tr>
              <a:tr h="295813">
                <a:tc>
                  <a:txBody>
                    <a:bodyPr/>
                    <a:lstStyle/>
                    <a:p>
                      <a:pPr>
                        <a:lnSpc>
                          <a:spcPct val="107000"/>
                        </a:lnSpc>
                        <a:spcAft>
                          <a:spcPts val="0"/>
                        </a:spcAft>
                      </a:pPr>
                      <a:r>
                        <a:rPr lang="de-AT" sz="1100">
                          <a:effectLst/>
                        </a:rPr>
                        <a:t>Gemeinde Micheldorf</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10/13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05477850"/>
                  </a:ext>
                </a:extLst>
              </a:tr>
              <a:tr h="295813">
                <a:tc>
                  <a:txBody>
                    <a:bodyPr/>
                    <a:lstStyle/>
                    <a:p>
                      <a:pPr>
                        <a:lnSpc>
                          <a:spcPct val="107000"/>
                        </a:lnSpc>
                        <a:spcAft>
                          <a:spcPts val="0"/>
                        </a:spcAft>
                      </a:pPr>
                      <a:r>
                        <a:rPr lang="de-AT" sz="1100">
                          <a:effectLst/>
                        </a:rPr>
                        <a:t>Europa Seite der Kärntner Landesregierung</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10/13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206505029"/>
                  </a:ext>
                </a:extLst>
              </a:tr>
              <a:tr h="295813">
                <a:tc>
                  <a:txBody>
                    <a:bodyPr/>
                    <a:lstStyle/>
                    <a:p>
                      <a:pPr>
                        <a:lnSpc>
                          <a:spcPct val="107000"/>
                        </a:lnSpc>
                        <a:spcAft>
                          <a:spcPts val="0"/>
                        </a:spcAft>
                      </a:pPr>
                      <a:r>
                        <a:rPr lang="de-AT" sz="1100">
                          <a:effectLst/>
                        </a:rPr>
                        <a:t>Geschichtsverein für Kärnten</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10/13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99276897"/>
                  </a:ext>
                </a:extLst>
              </a:tr>
              <a:tr h="295813">
                <a:tc>
                  <a:txBody>
                    <a:bodyPr/>
                    <a:lstStyle/>
                    <a:p>
                      <a:pPr>
                        <a:lnSpc>
                          <a:spcPct val="107000"/>
                        </a:lnSpc>
                        <a:spcAft>
                          <a:spcPts val="0"/>
                        </a:spcAft>
                      </a:pPr>
                      <a:r>
                        <a:rPr lang="de-AT" sz="1100">
                          <a:effectLst/>
                        </a:rPr>
                        <a:t>EAP Kärnten</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11/13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801934358"/>
                  </a:ext>
                </a:extLst>
              </a:tr>
              <a:tr h="295813">
                <a:tc>
                  <a:txBody>
                    <a:bodyPr/>
                    <a:lstStyle/>
                    <a:p>
                      <a:pPr>
                        <a:lnSpc>
                          <a:spcPct val="107000"/>
                        </a:lnSpc>
                        <a:spcAft>
                          <a:spcPts val="0"/>
                        </a:spcAft>
                      </a:pPr>
                      <a:r>
                        <a:rPr lang="de-AT" sz="1100">
                          <a:effectLst/>
                        </a:rPr>
                        <a:t>Gemeinde Zell - Sele</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11/13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02542524"/>
                  </a:ext>
                </a:extLst>
              </a:tr>
              <a:tr h="295813">
                <a:tc>
                  <a:txBody>
                    <a:bodyPr/>
                    <a:lstStyle/>
                    <a:p>
                      <a:pPr>
                        <a:lnSpc>
                          <a:spcPct val="107000"/>
                        </a:lnSpc>
                        <a:spcAft>
                          <a:spcPts val="0"/>
                        </a:spcAft>
                      </a:pPr>
                      <a:r>
                        <a:rPr lang="de-AT" sz="1100">
                          <a:effectLst/>
                        </a:rPr>
                        <a:t>Anwaltschaft für Menschen mit Behinderung</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vereinfacht</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12/13</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125278719"/>
                  </a:ext>
                </a:extLst>
              </a:tr>
              <a:tr h="295813">
                <a:tc>
                  <a:txBody>
                    <a:bodyPr/>
                    <a:lstStyle/>
                    <a:p>
                      <a:pPr>
                        <a:lnSpc>
                          <a:spcPct val="107000"/>
                        </a:lnSpc>
                        <a:spcAft>
                          <a:spcPts val="0"/>
                        </a:spcAft>
                      </a:pPr>
                      <a:r>
                        <a:rPr lang="de-AT" sz="1100">
                          <a:effectLst/>
                        </a:rPr>
                        <a:t>Biosphärenpark Nockberge</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eingehend</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12/49</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66967982"/>
                  </a:ext>
                </a:extLst>
              </a:tr>
              <a:tr h="295813">
                <a:tc>
                  <a:txBody>
                    <a:bodyPr/>
                    <a:lstStyle/>
                    <a:p>
                      <a:pPr>
                        <a:lnSpc>
                          <a:spcPct val="107000"/>
                        </a:lnSpc>
                        <a:spcAft>
                          <a:spcPts val="0"/>
                        </a:spcAft>
                      </a:pPr>
                      <a:r>
                        <a:rPr lang="de-AT" sz="1100">
                          <a:effectLst/>
                        </a:rPr>
                        <a:t>Familienkarte Kärnten</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a:effectLst/>
                        </a:rPr>
                        <a:t>eingehend</a:t>
                      </a:r>
                      <a:endParaRPr lang="de-AT"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spcAft>
                          <a:spcPts val="0"/>
                        </a:spcAft>
                      </a:pPr>
                      <a:r>
                        <a:rPr lang="de-AT" sz="1100" dirty="0">
                          <a:effectLst/>
                        </a:rPr>
                        <a:t>11/43</a:t>
                      </a:r>
                      <a:endParaRPr lang="de-A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20206254"/>
                  </a:ext>
                </a:extLst>
              </a:tr>
            </a:tbl>
          </a:graphicData>
        </a:graphic>
      </p:graphicFrame>
    </p:spTree>
    <p:extLst>
      <p:ext uri="{BB962C8B-B14F-4D97-AF65-F5344CB8AC3E}">
        <p14:creationId xmlns:p14="http://schemas.microsoft.com/office/powerpoint/2010/main" val="3183105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Die am häufigsten nicht erfüllten WCAG-Kriterien bei Websites &amp; Apps</a:t>
            </a:r>
            <a:r>
              <a:rPr lang="de-AT" dirty="0" smtClean="0"/>
              <a:t/>
            </a:r>
            <a:br>
              <a:rPr lang="de-AT" dirty="0" smtClean="0"/>
            </a:br>
            <a:endParaRPr lang="de-AT" dirty="0"/>
          </a:p>
        </p:txBody>
      </p:sp>
      <p:sp>
        <p:nvSpPr>
          <p:cNvPr id="3" name="Inhaltsplatzhalter 2"/>
          <p:cNvSpPr>
            <a:spLocks noGrp="1"/>
          </p:cNvSpPr>
          <p:nvPr>
            <p:ph idx="1"/>
          </p:nvPr>
        </p:nvSpPr>
        <p:spPr/>
        <p:txBody>
          <a:bodyPr>
            <a:normAutofit fontScale="55000" lnSpcReduction="20000"/>
          </a:bodyPr>
          <a:lstStyle/>
          <a:p>
            <a:endParaRPr lang="de-AT" dirty="0"/>
          </a:p>
          <a:p>
            <a:r>
              <a:rPr lang="de-AT" b="1" dirty="0"/>
              <a:t>Info und Beziehungen </a:t>
            </a:r>
            <a:r>
              <a:rPr lang="de-AT" dirty="0"/>
              <a:t>(WCAG-Kriterium 1.3.1) </a:t>
            </a:r>
          </a:p>
          <a:p>
            <a:r>
              <a:rPr lang="de-AT" dirty="0"/>
              <a:t>Überschriften-Hierarchie richtig auszeichnen</a:t>
            </a:r>
          </a:p>
          <a:p>
            <a:r>
              <a:rPr lang="de-AT" dirty="0"/>
              <a:t> </a:t>
            </a:r>
          </a:p>
          <a:p>
            <a:r>
              <a:rPr lang="de-AT" b="1" dirty="0" smtClean="0"/>
              <a:t>Nicht-Text-Inhalt </a:t>
            </a:r>
            <a:r>
              <a:rPr lang="de-AT" dirty="0" smtClean="0"/>
              <a:t>(</a:t>
            </a:r>
            <a:r>
              <a:rPr lang="de-AT" dirty="0"/>
              <a:t>WCAG-Kriterium 1.1.1) </a:t>
            </a:r>
          </a:p>
          <a:p>
            <a:r>
              <a:rPr lang="de-AT" dirty="0"/>
              <a:t>Alternativtext für Grafiken</a:t>
            </a:r>
          </a:p>
          <a:p>
            <a:r>
              <a:rPr lang="de-AT" dirty="0"/>
              <a:t> </a:t>
            </a:r>
          </a:p>
          <a:p>
            <a:r>
              <a:rPr lang="de-AT" b="1" dirty="0"/>
              <a:t>Name, Rolle, Wert </a:t>
            </a:r>
            <a:r>
              <a:rPr lang="de-AT" dirty="0"/>
              <a:t>(WCAG-Kriterium 4.1.2) </a:t>
            </a:r>
          </a:p>
          <a:p>
            <a:r>
              <a:rPr lang="de-AT" dirty="0"/>
              <a:t>Interaktive Elemente sollen programmatisch ermittelbare Namen, Rollen und Werte haben. </a:t>
            </a:r>
            <a:r>
              <a:rPr lang="de-AT" dirty="0" err="1"/>
              <a:t>Screenreader</a:t>
            </a:r>
            <a:r>
              <a:rPr lang="de-AT" dirty="0"/>
              <a:t> Nutzern wird kommuniziert, was sie mit dem Bedienelement machen können. </a:t>
            </a:r>
          </a:p>
          <a:p>
            <a:r>
              <a:rPr lang="de-AT" dirty="0"/>
              <a:t> </a:t>
            </a:r>
          </a:p>
          <a:p>
            <a:r>
              <a:rPr lang="de-AT" b="1" dirty="0"/>
              <a:t>Schlüssige Reihenfolge bei der Tastaturbedienung </a:t>
            </a:r>
            <a:r>
              <a:rPr lang="de-AT" dirty="0"/>
              <a:t>(WCAG-Kriterium 2.4.3)</a:t>
            </a:r>
          </a:p>
          <a:p>
            <a:r>
              <a:rPr lang="de-AT" dirty="0"/>
              <a:t>Wenn </a:t>
            </a:r>
            <a:r>
              <a:rPr lang="de-AT" dirty="0" err="1"/>
              <a:t>Nutzer:innen</a:t>
            </a:r>
            <a:r>
              <a:rPr lang="de-AT" dirty="0"/>
              <a:t> eine Website oder App mit der Tastatur nutzen, muss die Reihenfolge, in der sie Informationen (Links, Formularelemente etc.) mittels Tabulator-Taste der Reihe nach erreichen, schlüssig und nachvollziehbar sein.</a:t>
            </a:r>
          </a:p>
          <a:p>
            <a:endParaRPr lang="de-AT" dirty="0"/>
          </a:p>
        </p:txBody>
      </p:sp>
    </p:spTree>
    <p:extLst>
      <p:ext uri="{BB962C8B-B14F-4D97-AF65-F5344CB8AC3E}">
        <p14:creationId xmlns:p14="http://schemas.microsoft.com/office/powerpoint/2010/main" val="1088622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Die am häufigsten nicht erfüllten WCAG-Kriterien bei Websites &amp; Apps</a:t>
            </a:r>
            <a:endParaRPr lang="de-AT" dirty="0"/>
          </a:p>
        </p:txBody>
      </p:sp>
      <p:sp>
        <p:nvSpPr>
          <p:cNvPr id="3" name="Inhaltsplatzhalter 2"/>
          <p:cNvSpPr>
            <a:spLocks noGrp="1"/>
          </p:cNvSpPr>
          <p:nvPr>
            <p:ph idx="1"/>
          </p:nvPr>
        </p:nvSpPr>
        <p:spPr/>
        <p:txBody>
          <a:bodyPr/>
          <a:lstStyle/>
          <a:p>
            <a:r>
              <a:rPr lang="de-AT" b="1" dirty="0"/>
              <a:t>Kontraste von Texten </a:t>
            </a:r>
            <a:r>
              <a:rPr lang="de-AT" dirty="0"/>
              <a:t>(WCAG-Kriterium 1.4.3)</a:t>
            </a:r>
          </a:p>
          <a:p>
            <a:r>
              <a:rPr lang="de-AT" dirty="0"/>
              <a:t>Alle Texte auf der Website sollen ausreichende Kontrastwerte zum jeweiligen Hintergrund haben:</a:t>
            </a:r>
          </a:p>
          <a:p>
            <a:pPr lvl="0"/>
            <a:r>
              <a:rPr lang="de-AT" sz="1600" dirty="0"/>
              <a:t>für </a:t>
            </a:r>
            <a:r>
              <a:rPr lang="de-AT" sz="1600" b="1" dirty="0"/>
              <a:t>normale Schrift</a:t>
            </a:r>
            <a:r>
              <a:rPr lang="de-AT" sz="1600" dirty="0"/>
              <a:t> (kleiner als 18 </a:t>
            </a:r>
            <a:r>
              <a:rPr lang="de-AT" sz="1600" dirty="0" err="1"/>
              <a:t>pt</a:t>
            </a:r>
            <a:r>
              <a:rPr lang="de-AT" sz="1600" dirty="0"/>
              <a:t> bei normaler Schriftdicke oder kleiner als 14 </a:t>
            </a:r>
            <a:r>
              <a:rPr lang="de-AT" sz="1600" dirty="0" err="1"/>
              <a:t>pt</a:t>
            </a:r>
            <a:r>
              <a:rPr lang="de-AT" sz="1600" dirty="0"/>
              <a:t> bei fetter Schrift) gilt das Kontrastverhältnis </a:t>
            </a:r>
            <a:r>
              <a:rPr lang="de-AT" sz="1600" b="1" dirty="0"/>
              <a:t>4,5:1</a:t>
            </a:r>
            <a:endParaRPr lang="de-AT" sz="1600" dirty="0"/>
          </a:p>
          <a:p>
            <a:pPr lvl="0"/>
            <a:r>
              <a:rPr lang="de-AT" sz="1600" dirty="0"/>
              <a:t>für </a:t>
            </a:r>
            <a:r>
              <a:rPr lang="de-AT" sz="1600" b="1" dirty="0"/>
              <a:t>große Schrift</a:t>
            </a:r>
            <a:r>
              <a:rPr lang="de-AT" sz="1600" dirty="0"/>
              <a:t> (18 </a:t>
            </a:r>
            <a:r>
              <a:rPr lang="de-AT" sz="1600" dirty="0" err="1"/>
              <a:t>pt</a:t>
            </a:r>
            <a:r>
              <a:rPr lang="de-AT" sz="1600" dirty="0"/>
              <a:t> oder größer bei normaler Schriftdicke oder 14 </a:t>
            </a:r>
            <a:r>
              <a:rPr lang="de-AT" sz="1600" dirty="0" err="1"/>
              <a:t>pt</a:t>
            </a:r>
            <a:r>
              <a:rPr lang="de-AT" sz="1600" dirty="0"/>
              <a:t> oder größer bei fetter Schrift) gilt das Kontrastverhältnis </a:t>
            </a:r>
            <a:r>
              <a:rPr lang="de-AT" sz="1600" b="1" dirty="0"/>
              <a:t>3:1</a:t>
            </a:r>
            <a:endParaRPr lang="de-AT" sz="1600" dirty="0"/>
          </a:p>
          <a:p>
            <a:r>
              <a:rPr lang="de-AT" b="1" dirty="0"/>
              <a:t>Nicht-Text-Kontrast</a:t>
            </a:r>
            <a:r>
              <a:rPr lang="de-AT" dirty="0"/>
              <a:t>(WCAG-Kriterium 1.4.11)</a:t>
            </a:r>
          </a:p>
          <a:p>
            <a:r>
              <a:rPr lang="de-AT" dirty="0"/>
              <a:t>Eingabefelder, Grafiken müssen ein </a:t>
            </a:r>
            <a:r>
              <a:rPr lang="de-AT" b="1" dirty="0"/>
              <a:t>Kontrastverhältnis von 3:1</a:t>
            </a:r>
            <a:r>
              <a:rPr lang="de-AT" dirty="0"/>
              <a:t> haben</a:t>
            </a:r>
          </a:p>
          <a:p>
            <a:endParaRPr lang="de-AT" dirty="0"/>
          </a:p>
        </p:txBody>
      </p:sp>
    </p:spTree>
    <p:extLst>
      <p:ext uri="{BB962C8B-B14F-4D97-AF65-F5344CB8AC3E}">
        <p14:creationId xmlns:p14="http://schemas.microsoft.com/office/powerpoint/2010/main" val="23168226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1990</Words>
  <Application>Microsoft Office PowerPoint</Application>
  <PresentationFormat>Breitbild</PresentationFormat>
  <Paragraphs>197</Paragraphs>
  <Slides>25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25</vt:i4>
      </vt:variant>
    </vt:vector>
  </HeadingPairs>
  <TitlesOfParts>
    <vt:vector size="30" baseType="lpstr">
      <vt:lpstr>Arial</vt:lpstr>
      <vt:lpstr>Calibri</vt:lpstr>
      <vt:lpstr>Calibri Light</vt:lpstr>
      <vt:lpstr>Times New Roman</vt:lpstr>
      <vt:lpstr>Office</vt:lpstr>
      <vt:lpstr>Gemeinde-Stammtisch Webwerk</vt:lpstr>
      <vt:lpstr>Gleichbehandlungsstelle Kärnten</vt:lpstr>
      <vt:lpstr>Monitoring-Stelle digitale Barrierefreiheit</vt:lpstr>
      <vt:lpstr>Monitoring</vt:lpstr>
      <vt:lpstr>Monitoring</vt:lpstr>
      <vt:lpstr>Digitale Barrierefreiheit – WCAG Prinzipien</vt:lpstr>
      <vt:lpstr>Ergebnisse Monitoring Kärnten 2024</vt:lpstr>
      <vt:lpstr>Die am häufigsten nicht erfüllten WCAG-Kriterien bei Websites &amp; Apps </vt:lpstr>
      <vt:lpstr>Die am häufigsten nicht erfüllten WCAG-Kriterien bei Websites &amp; Apps</vt:lpstr>
      <vt:lpstr>Die am häufigsten nicht erfüllten WCAG-Kriterien bei Websites &amp; Apps</vt:lpstr>
      <vt:lpstr>Bericht zu Österreichs digitaler Barrierefreiheit 2024</vt:lpstr>
      <vt:lpstr>Monitoring-Bericht Österreich 2022-2024</vt:lpstr>
      <vt:lpstr>Häufigste nicht erfüllte WCAG Kriterien</vt:lpstr>
      <vt:lpstr>Screenreader Recherche</vt:lpstr>
      <vt:lpstr>Barrierefreiheitserklärung</vt:lpstr>
      <vt:lpstr>Barrierefreiheitserklärung</vt:lpstr>
      <vt:lpstr>Überschriften/Struktur</vt:lpstr>
      <vt:lpstr>Überschriften/Struktur</vt:lpstr>
      <vt:lpstr>Bilder/Grafik</vt:lpstr>
      <vt:lpstr>Sprunglinks</vt:lpstr>
      <vt:lpstr>Müllabfuhr, Wohnungen, Sitzungsprotokolle  </vt:lpstr>
      <vt:lpstr>Veranstaltungen</vt:lpstr>
      <vt:lpstr>Word Dokument - PDF</vt:lpstr>
      <vt:lpstr>Weitere Fehlerquellen - Beispiele</vt:lpstr>
      <vt:lpstr>Schulungen zum WZG</vt:lpstr>
    </vt:vector>
  </TitlesOfParts>
  <Company>Amt der Kärntner Landesregierung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IRSCHITZ Gerda</dc:creator>
  <cp:lastModifiedBy>IRSCHITZ Gerda</cp:lastModifiedBy>
  <cp:revision>15</cp:revision>
  <cp:lastPrinted>2025-03-11T08:26:41Z</cp:lastPrinted>
  <dcterms:created xsi:type="dcterms:W3CDTF">2025-03-11T06:27:17Z</dcterms:created>
  <dcterms:modified xsi:type="dcterms:W3CDTF">2025-03-11T11:45:28Z</dcterms:modified>
</cp:coreProperties>
</file>